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30"/>
  </p:notesMasterIdLst>
  <p:sldIdLst>
    <p:sldId id="257" r:id="rId3"/>
    <p:sldId id="281" r:id="rId4"/>
    <p:sldId id="258" r:id="rId5"/>
    <p:sldId id="284" r:id="rId6"/>
    <p:sldId id="283" r:id="rId7"/>
    <p:sldId id="282" r:id="rId8"/>
    <p:sldId id="260" r:id="rId9"/>
    <p:sldId id="278" r:id="rId10"/>
    <p:sldId id="279" r:id="rId11"/>
    <p:sldId id="261" r:id="rId12"/>
    <p:sldId id="271" r:id="rId13"/>
    <p:sldId id="270" r:id="rId14"/>
    <p:sldId id="259" r:id="rId15"/>
    <p:sldId id="277" r:id="rId16"/>
    <p:sldId id="263" r:id="rId17"/>
    <p:sldId id="266" r:id="rId18"/>
    <p:sldId id="272" r:id="rId19"/>
    <p:sldId id="267" r:id="rId20"/>
    <p:sldId id="268" r:id="rId21"/>
    <p:sldId id="273" r:id="rId22"/>
    <p:sldId id="285" r:id="rId23"/>
    <p:sldId id="280" r:id="rId24"/>
    <p:sldId id="274" r:id="rId25"/>
    <p:sldId id="286" r:id="rId26"/>
    <p:sldId id="275" r:id="rId27"/>
    <p:sldId id="276"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36DD9-8892-453A-8E56-7714181FAE8D}" type="datetimeFigureOut">
              <a:rPr lang="en-US" smtClean="0"/>
              <a:t>10/23/2019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C7BC0-4794-4E9D-A1BD-0F08D86145B7}" type="slidenum">
              <a:rPr lang="en-US" smtClean="0"/>
              <a:t>‹#›</a:t>
            </a:fld>
            <a:endParaRPr lang="en-US"/>
          </a:p>
        </p:txBody>
      </p:sp>
    </p:spTree>
    <p:extLst>
      <p:ext uri="{BB962C8B-B14F-4D97-AF65-F5344CB8AC3E}">
        <p14:creationId xmlns:p14="http://schemas.microsoft.com/office/powerpoint/2010/main" val="341832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232415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Until now we have referenced our fuel flows such as 45/90, 80/80 or 100/100 etc.  These numbers come from the </a:t>
            </a:r>
            <a:r>
              <a:rPr lang="en-US" baseline="0" dirty="0" err="1" smtClean="0"/>
              <a:t>rotometer</a:t>
            </a:r>
            <a:r>
              <a:rPr lang="en-US" baseline="0" dirty="0" smtClean="0"/>
              <a:t> world where flows were are measured in a 150mm long tube with a glass float.  The numbers corresponded as a measurement of that tube.  These values then had conversion factors to a flow correcting for gas weight, temp and pressures.  Obviously there is a cost increase to go this route, however we feel the benefit of accuracy is worth it in the end.  Ultimately, we don’t have exact flow rates yet as more work remains to be done with the mass flow controllers.</a:t>
            </a:r>
            <a:endParaRPr 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87875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708602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PPT template photo_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031" y="10411"/>
            <a:ext cx="6349332" cy="6858000"/>
          </a:xfrm>
          <a:prstGeom prst="rect">
            <a:avLst/>
          </a:prstGeom>
        </p:spPr>
      </p:pic>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smtClean="0"/>
              <a:t>Click to edit Master title style</a:t>
            </a:r>
            <a:endParaRPr lang="en-US" noProof="0" dirty="0" smtClean="0"/>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smtClean="0"/>
              <a:t>Click to edit Master subtitle style</a:t>
            </a:r>
            <a:endParaRPr lang="en-US" noProof="0" dirty="0" smtClean="0"/>
          </a:p>
        </p:txBody>
      </p:sp>
      <p:sp>
        <p:nvSpPr>
          <p:cNvPr id="63515" name="Text Box 1051"/>
          <p:cNvSpPr txBox="1">
            <a:spLocks noChangeArrowheads="1"/>
          </p:cNvSpPr>
          <p:nvPr/>
        </p:nvSpPr>
        <p:spPr bwMode="auto">
          <a:xfrm>
            <a:off x="361182" y="3393863"/>
            <a:ext cx="54129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p:nvGrpSpPr>
        <p:grpSpPr bwMode="auto">
          <a:xfrm>
            <a:off x="7970469" y="177768"/>
            <a:ext cx="3206750" cy="909638"/>
            <a:chOff x="3700" y="171"/>
            <a:chExt cx="1515"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grpSp>
        <p:nvGrpSpPr>
          <p:cNvPr id="9" name="Group 25"/>
          <p:cNvGrpSpPr>
            <a:grpSpLocks/>
          </p:cNvGrpSpPr>
          <p:nvPr/>
        </p:nvGrpSpPr>
        <p:grpSpPr bwMode="auto">
          <a:xfrm>
            <a:off x="9329967" y="6097937"/>
            <a:ext cx="2275417" cy="660400"/>
            <a:chOff x="3596" y="3859"/>
            <a:chExt cx="1075" cy="416"/>
          </a:xfrm>
        </p:grpSpPr>
        <p:pic>
          <p:nvPicPr>
            <p:cNvPr id="10"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Tree>
    <p:extLst>
      <p:ext uri="{BB962C8B-B14F-4D97-AF65-F5344CB8AC3E}">
        <p14:creationId xmlns:p14="http://schemas.microsoft.com/office/powerpoint/2010/main" val="24483620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fld id="{C5F32B21-FC0F-4AED-8174-6E31FC385D02}" type="datetimeFigureOut">
              <a:rPr lang="en-US" smtClean="0"/>
              <a:t>10/23/2019</a:t>
            </a:fld>
            <a:endParaRPr lang="en-US"/>
          </a:p>
        </p:txBody>
      </p:sp>
      <p:sp>
        <p:nvSpPr>
          <p:cNvPr id="11" name="Footer Placeholder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a:p>
        </p:txBody>
      </p:sp>
      <p:sp>
        <p:nvSpPr>
          <p:cNvPr id="12" name="Slide Number Placeholder 11"/>
          <p:cNvSpPr>
            <a:spLocks noGrp="1" noChangeArrowheads="1"/>
          </p:cNvSpPr>
          <p:nvPr>
            <p:ph type="sldNum" sz="quarter" idx="4"/>
          </p:nvPr>
        </p:nvSpPr>
        <p:spPr bwMode="auto">
          <a:xfrm>
            <a:off x="9971852" y="6248400"/>
            <a:ext cx="14363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EDE785A3-0744-4D67-B1C0-9795E7229950}" type="slidenum">
              <a:rPr lang="en-US" smtClean="0"/>
              <a:t>‹#›</a:t>
            </a:fld>
            <a:endParaRPr lang="en-US"/>
          </a:p>
        </p:txBody>
      </p:sp>
    </p:spTree>
    <p:extLst>
      <p:ext uri="{BB962C8B-B14F-4D97-AF65-F5344CB8AC3E}">
        <p14:creationId xmlns:p14="http://schemas.microsoft.com/office/powerpoint/2010/main" val="34694248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5F32B21-FC0F-4AED-8174-6E31FC385D02}" type="datetimeFigureOut">
              <a:rPr lang="en-US" smtClean="0"/>
              <a:t>10/23/2019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DE785A3-0744-4D67-B1C0-9795E7229950}" type="slidenum">
              <a:rPr lang="en-US" smtClean="0"/>
              <a:t>‹#›</a:t>
            </a:fld>
            <a:endParaRPr lang="en-US"/>
          </a:p>
        </p:txBody>
      </p:sp>
    </p:spTree>
    <p:extLst>
      <p:ext uri="{BB962C8B-B14F-4D97-AF65-F5344CB8AC3E}">
        <p14:creationId xmlns:p14="http://schemas.microsoft.com/office/powerpoint/2010/main" val="29882596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C5F32B21-FC0F-4AED-8174-6E31FC385D02}" type="datetimeFigureOut">
              <a:rPr lang="en-US" smtClean="0"/>
              <a:t>10/23/2019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DE785A3-0744-4D67-B1C0-9795E7229950}" type="slidenum">
              <a:rPr lang="en-US" smtClean="0"/>
              <a:t>‹#›</a:t>
            </a:fld>
            <a:endParaRPr lang="en-US"/>
          </a:p>
        </p:txBody>
      </p:sp>
    </p:spTree>
    <p:extLst>
      <p:ext uri="{BB962C8B-B14F-4D97-AF65-F5344CB8AC3E}">
        <p14:creationId xmlns:p14="http://schemas.microsoft.com/office/powerpoint/2010/main" val="4431247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5F32B21-FC0F-4AED-8174-6E31FC385D02}" type="datetimeFigureOut">
              <a:rPr lang="en-US" smtClean="0"/>
              <a:t>10/23/2019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DE785A3-0744-4D67-B1C0-9795E7229950}" type="slidenum">
              <a:rPr lang="en-US" smtClean="0"/>
              <a:t>‹#›</a:t>
            </a:fld>
            <a:endParaRPr lang="en-US"/>
          </a:p>
        </p:txBody>
      </p:sp>
    </p:spTree>
    <p:extLst>
      <p:ext uri="{BB962C8B-B14F-4D97-AF65-F5344CB8AC3E}">
        <p14:creationId xmlns:p14="http://schemas.microsoft.com/office/powerpoint/2010/main" val="35972292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fld id="{C5F32B21-FC0F-4AED-8174-6E31FC385D02}" type="datetimeFigureOut">
              <a:rPr lang="en-US" smtClean="0"/>
              <a:t>10/23/2019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DE785A3-0744-4D67-B1C0-9795E7229950}" type="slidenum">
              <a:rPr lang="en-US" smtClean="0"/>
              <a:t>‹#›</a:t>
            </a:fld>
            <a:endParaRPr lang="en-US"/>
          </a:p>
        </p:txBody>
      </p:sp>
    </p:spTree>
    <p:extLst>
      <p:ext uri="{BB962C8B-B14F-4D97-AF65-F5344CB8AC3E}">
        <p14:creationId xmlns:p14="http://schemas.microsoft.com/office/powerpoint/2010/main" val="39250953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fld id="{C5F32B21-FC0F-4AED-8174-6E31FC385D02}" type="datetimeFigureOut">
              <a:rPr lang="en-US" smtClean="0"/>
              <a:t>10/23/2019</a:t>
            </a:fld>
            <a:endParaRPr lang="en-US"/>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a:p>
        </p:txBody>
      </p:sp>
      <p:sp>
        <p:nvSpPr>
          <p:cNvPr id="56331" name="Rectangle 11"/>
          <p:cNvSpPr>
            <a:spLocks noGrp="1" noChangeArrowheads="1"/>
          </p:cNvSpPr>
          <p:nvPr>
            <p:ph type="sldNum" sz="quarter" idx="4"/>
          </p:nvPr>
        </p:nvSpPr>
        <p:spPr bwMode="auto">
          <a:xfrm>
            <a:off x="9971852" y="6248400"/>
            <a:ext cx="14363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EDE785A3-0744-4D67-B1C0-9795E7229950}" type="slidenum">
              <a:rPr lang="en-US" smtClean="0"/>
              <a:t>‹#›</a:t>
            </a:fld>
            <a:endParaRPr lang="en-US"/>
          </a:p>
        </p:txBody>
      </p:sp>
      <p:grpSp>
        <p:nvGrpSpPr>
          <p:cNvPr id="56345" name="Group 25"/>
          <p:cNvGrpSpPr>
            <a:grpSpLocks/>
          </p:cNvGrpSpPr>
          <p:nvPr/>
        </p:nvGrpSpPr>
        <p:grpSpPr bwMode="auto">
          <a:xfrm>
            <a:off x="7323054" y="6126158"/>
            <a:ext cx="2275417" cy="660400"/>
            <a:chOff x="3596" y="3859"/>
            <a:chExt cx="1075"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171712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rtl="0" eaLnBrk="1" fontAlgn="base" hangingPunct="1">
        <a:spcBef>
          <a:spcPct val="0"/>
        </a:spcBef>
        <a:spcAft>
          <a:spcPct val="0"/>
        </a:spcAft>
        <a:defRPr sz="4000" b="1">
          <a:solidFill>
            <a:srgbClr val="1D2F68"/>
          </a:solidFill>
          <a:latin typeface="+mj-lt"/>
          <a:ea typeface="+mj-ea"/>
          <a:cs typeface="+mj-cs"/>
        </a:defRPr>
      </a:lvl1pPr>
      <a:lvl2pPr algn="l" rtl="0" eaLnBrk="1" fontAlgn="base" hangingPunct="1">
        <a:spcBef>
          <a:spcPct val="0"/>
        </a:spcBef>
        <a:spcAft>
          <a:spcPct val="0"/>
        </a:spcAft>
        <a:defRPr sz="4000" b="1">
          <a:solidFill>
            <a:srgbClr val="1D2F68"/>
          </a:solidFill>
          <a:latin typeface="Arial" charset="0"/>
        </a:defRPr>
      </a:lvl2pPr>
      <a:lvl3pPr algn="l" rtl="0" eaLnBrk="1" fontAlgn="base" hangingPunct="1">
        <a:spcBef>
          <a:spcPct val="0"/>
        </a:spcBef>
        <a:spcAft>
          <a:spcPct val="0"/>
        </a:spcAft>
        <a:defRPr sz="4000" b="1">
          <a:solidFill>
            <a:srgbClr val="1D2F68"/>
          </a:solidFill>
          <a:latin typeface="Arial" charset="0"/>
        </a:defRPr>
      </a:lvl3pPr>
      <a:lvl4pPr algn="l" rtl="0" eaLnBrk="1" fontAlgn="base" hangingPunct="1">
        <a:spcBef>
          <a:spcPct val="0"/>
        </a:spcBef>
        <a:spcAft>
          <a:spcPct val="0"/>
        </a:spcAft>
        <a:defRPr sz="4000" b="1">
          <a:solidFill>
            <a:srgbClr val="1D2F68"/>
          </a:solidFill>
          <a:latin typeface="Arial" charset="0"/>
        </a:defRPr>
      </a:lvl4pPr>
      <a:lvl5pPr algn="l" rtl="0" eaLnBrk="1" fontAlgn="base" hangingPunct="1">
        <a:spcBef>
          <a:spcPct val="0"/>
        </a:spcBef>
        <a:spcAft>
          <a:spcPct val="0"/>
        </a:spcAft>
        <a:defRPr sz="4000" b="1">
          <a:solidFill>
            <a:srgbClr val="1D2F68"/>
          </a:solidFill>
          <a:latin typeface="Arial"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18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10009481" y="6248400"/>
            <a:ext cx="1398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3054"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155552950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eaLnBrk="1" fontAlgn="base" hangingPunct="1">
        <a:spcBef>
          <a:spcPct val="0"/>
        </a:spcBef>
        <a:spcAft>
          <a:spcPct val="0"/>
        </a:spcAft>
        <a:defRPr sz="4000" b="1">
          <a:solidFill>
            <a:srgbClr val="1D2F68"/>
          </a:solidFill>
          <a:latin typeface="+mj-lt"/>
          <a:ea typeface="+mj-ea"/>
          <a:cs typeface="+mj-cs"/>
        </a:defRPr>
      </a:lvl1pPr>
      <a:lvl2pPr algn="l" rtl="0" eaLnBrk="1" fontAlgn="base" hangingPunct="1">
        <a:spcBef>
          <a:spcPct val="0"/>
        </a:spcBef>
        <a:spcAft>
          <a:spcPct val="0"/>
        </a:spcAft>
        <a:defRPr sz="4000" b="1">
          <a:solidFill>
            <a:srgbClr val="1D2F68"/>
          </a:solidFill>
          <a:latin typeface="Arial" charset="0"/>
        </a:defRPr>
      </a:lvl2pPr>
      <a:lvl3pPr algn="l" rtl="0" eaLnBrk="1" fontAlgn="base" hangingPunct="1">
        <a:spcBef>
          <a:spcPct val="0"/>
        </a:spcBef>
        <a:spcAft>
          <a:spcPct val="0"/>
        </a:spcAft>
        <a:defRPr sz="4000" b="1">
          <a:solidFill>
            <a:srgbClr val="1D2F68"/>
          </a:solidFill>
          <a:latin typeface="Arial" charset="0"/>
        </a:defRPr>
      </a:lvl3pPr>
      <a:lvl4pPr algn="l" rtl="0" eaLnBrk="1" fontAlgn="base" hangingPunct="1">
        <a:spcBef>
          <a:spcPct val="0"/>
        </a:spcBef>
        <a:spcAft>
          <a:spcPct val="0"/>
        </a:spcAft>
        <a:defRPr sz="4000" b="1">
          <a:solidFill>
            <a:srgbClr val="1D2F68"/>
          </a:solidFill>
          <a:latin typeface="Arial" charset="0"/>
        </a:defRPr>
      </a:lvl4pPr>
      <a:lvl5pPr algn="l" rtl="0" eaLnBrk="1" fontAlgn="base" hangingPunct="1">
        <a:spcBef>
          <a:spcPct val="0"/>
        </a:spcBef>
        <a:spcAft>
          <a:spcPct val="0"/>
        </a:spcAft>
        <a:defRPr sz="4000" b="1">
          <a:solidFill>
            <a:srgbClr val="1D2F68"/>
          </a:solidFill>
          <a:latin typeface="Arial"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Vertical Flame Propagation (VFP)</a:t>
            </a:r>
            <a:endParaRPr lang="en-US" dirty="0"/>
          </a:p>
        </p:txBody>
      </p:sp>
      <p:sp>
        <p:nvSpPr>
          <p:cNvPr id="4" name="TextBox 3"/>
          <p:cNvSpPr txBox="1"/>
          <p:nvPr/>
        </p:nvSpPr>
        <p:spPr bwMode="auto">
          <a:xfrm>
            <a:off x="1664043" y="3435179"/>
            <a:ext cx="42379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smtClean="0"/>
              <a:t>Triennial Conference on Cabin and Fire Safety</a:t>
            </a:r>
            <a:endParaRPr lang="en-US" sz="1400" b="1" dirty="0"/>
          </a:p>
        </p:txBody>
      </p:sp>
      <p:sp>
        <p:nvSpPr>
          <p:cNvPr id="5" name="TextBox 4"/>
          <p:cNvSpPr txBox="1"/>
          <p:nvPr/>
        </p:nvSpPr>
        <p:spPr bwMode="auto">
          <a:xfrm>
            <a:off x="733169" y="3675108"/>
            <a:ext cx="29326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smtClean="0"/>
              <a:t>Tina Emami and Rick Whedbee</a:t>
            </a:r>
            <a:endParaRPr lang="en-US" sz="1400" b="1" dirty="0"/>
          </a:p>
        </p:txBody>
      </p:sp>
      <p:sp>
        <p:nvSpPr>
          <p:cNvPr id="6" name="TextBox 5"/>
          <p:cNvSpPr txBox="1"/>
          <p:nvPr/>
        </p:nvSpPr>
        <p:spPr bwMode="auto">
          <a:xfrm>
            <a:off x="939113" y="3915036"/>
            <a:ext cx="22983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smtClean="0"/>
              <a:t>October 28-31, 2019</a:t>
            </a:r>
            <a:endParaRPr lang="en-US" sz="1400" b="1" dirty="0"/>
          </a:p>
        </p:txBody>
      </p:sp>
    </p:spTree>
    <p:extLst>
      <p:ext uri="{BB962C8B-B14F-4D97-AF65-F5344CB8AC3E}">
        <p14:creationId xmlns:p14="http://schemas.microsoft.com/office/powerpoint/2010/main" val="3157664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4226" y="1263651"/>
            <a:ext cx="8050213" cy="4391025"/>
          </a:xfrm>
        </p:spPr>
        <p:txBody>
          <a:bodyPr/>
          <a:lstStyle/>
          <a:p>
            <a:endParaRPr lang="en-US" dirty="0" smtClean="0"/>
          </a:p>
          <a:p>
            <a:pPr marL="0" indent="0">
              <a:buNone/>
            </a:pPr>
            <a:endParaRPr lang="en-US" dirty="0"/>
          </a:p>
        </p:txBody>
      </p:sp>
      <p:pic>
        <p:nvPicPr>
          <p:cNvPr id="1026" name="Picture 2" descr="C:\Users\rickw\Desktop\VFP Presentation\331122CA-B745-484D-B6CD-ECE0CA323B8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2005272"/>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kw\Desktop\VFP Presentation\E8FB7C48-78B1-4C38-9D7F-86283BA11A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50" y="2005272"/>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6984728" y="649288"/>
            <a:ext cx="477150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dirty="0" smtClean="0">
                <a:latin typeface="Calibri" panose="020F0502020204030204" pitchFamily="34" charset="0"/>
                <a:cs typeface="Calibri" panose="020F0502020204030204" pitchFamily="34" charset="0"/>
              </a:rPr>
              <a:t>Mass Flow Controllers replaced the mixer rotameter.</a:t>
            </a:r>
          </a:p>
          <a:p>
            <a:pPr>
              <a:buFontTx/>
              <a:buNone/>
            </a:pPr>
            <a:endParaRPr lang="en-US" sz="2800" dirty="0">
              <a:latin typeface="Calibri" panose="020F0502020204030204" pitchFamily="34" charset="0"/>
              <a:cs typeface="Calibri" panose="020F0502020204030204" pitchFamily="34" charset="0"/>
            </a:endParaRPr>
          </a:p>
          <a:p>
            <a:pPr>
              <a:buFontTx/>
              <a:buNone/>
            </a:pPr>
            <a:r>
              <a:rPr lang="en-US" sz="2800" dirty="0" smtClean="0">
                <a:latin typeface="Calibri" panose="020F0502020204030204" pitchFamily="34" charset="0"/>
                <a:cs typeface="Calibri" panose="020F0502020204030204" pitchFamily="34" charset="0"/>
              </a:rPr>
              <a:t>With requirements:</a:t>
            </a:r>
          </a:p>
          <a:p>
            <a:pPr>
              <a:buFontTx/>
              <a:buNone/>
            </a:pPr>
            <a:endParaRPr lang="en-US" sz="2800" dirty="0">
              <a:latin typeface="Calibri" panose="020F0502020204030204" pitchFamily="34" charset="0"/>
              <a:cs typeface="Calibri" panose="020F0502020204030204" pitchFamily="34" charset="0"/>
            </a:endParaRPr>
          </a:p>
          <a:p>
            <a:pPr>
              <a:buFontTx/>
              <a:buNone/>
            </a:pPr>
            <a:r>
              <a:rPr lang="en-US" sz="2800" dirty="0" smtClean="0">
                <a:latin typeface="Calibri" panose="020F0502020204030204" pitchFamily="34" charset="0"/>
                <a:cs typeface="Calibri" panose="020F0502020204030204" pitchFamily="34" charset="0"/>
              </a:rPr>
              <a:t>The mass flow controllers must be calibrated to the standard temperature and pressure conditions of </a:t>
            </a:r>
            <a:r>
              <a:rPr lang="en-US" sz="2800" dirty="0">
                <a:latin typeface="Calibri" panose="020F0502020204030204" pitchFamily="34" charset="0"/>
                <a:cs typeface="Calibri" panose="020F0502020204030204" pitchFamily="34" charset="0"/>
              </a:rPr>
              <a:t>25°C and 14.6959 </a:t>
            </a:r>
            <a:r>
              <a:rPr lang="en-US" sz="2800" dirty="0" smtClean="0">
                <a:latin typeface="Calibri" panose="020F0502020204030204" pitchFamily="34" charset="0"/>
                <a:cs typeface="Calibri" panose="020F0502020204030204" pitchFamily="34" charset="0"/>
              </a:rPr>
              <a:t>PSIA.</a:t>
            </a:r>
          </a:p>
          <a:p>
            <a:pPr>
              <a:buFontTx/>
              <a:buNone/>
            </a:pPr>
            <a:r>
              <a:rPr lang="en-US" sz="2800" dirty="0" smtClean="0">
                <a:latin typeface="Calibri" panose="020F0502020204030204" pitchFamily="34" charset="0"/>
                <a:cs typeface="Calibri" panose="020F0502020204030204" pitchFamily="34" charset="0"/>
              </a:rPr>
              <a:t>If they are not, the new flows must be calculated to match.</a:t>
            </a:r>
          </a:p>
          <a:p>
            <a:pPr>
              <a:buFontTx/>
              <a:buNone/>
            </a:pPr>
            <a:endParaRPr lang="en-US" sz="1200" b="1" dirty="0">
              <a:solidFill>
                <a:srgbClr val="C0C0C0"/>
              </a:solidFill>
            </a:endParaRPr>
          </a:p>
          <a:p>
            <a:pPr>
              <a:buFontTx/>
              <a:buNone/>
            </a:pPr>
            <a:endParaRPr lang="en-US" sz="1200" b="1" dirty="0">
              <a:solidFill>
                <a:srgbClr val="C0C0C0"/>
              </a:solidFill>
            </a:endParaRPr>
          </a:p>
        </p:txBody>
      </p:sp>
      <p:sp>
        <p:nvSpPr>
          <p:cNvPr id="6" name="TextBox 5"/>
          <p:cNvSpPr txBox="1"/>
          <p:nvPr/>
        </p:nvSpPr>
        <p:spPr bwMode="auto">
          <a:xfrm>
            <a:off x="872836" y="5028428"/>
            <a:ext cx="49294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400" dirty="0">
                <a:latin typeface="Calibri" panose="020F0502020204030204" pitchFamily="34" charset="0"/>
                <a:cs typeface="Calibri" panose="020F0502020204030204" pitchFamily="34" charset="0"/>
              </a:rPr>
              <a:t>The methane to air ratio is </a:t>
            </a:r>
            <a:r>
              <a:rPr lang="en-US" sz="2400" dirty="0" smtClean="0">
                <a:latin typeface="Calibri" panose="020F0502020204030204" pitchFamily="34" charset="0"/>
                <a:cs typeface="Calibri" panose="020F0502020204030204" pitchFamily="34" charset="0"/>
              </a:rPr>
              <a:t>determined </a:t>
            </a:r>
            <a:r>
              <a:rPr lang="en-US" sz="2400" dirty="0">
                <a:latin typeface="Calibri" panose="020F0502020204030204" pitchFamily="34" charset="0"/>
                <a:cs typeface="Calibri" panose="020F0502020204030204" pitchFamily="34" charset="0"/>
              </a:rPr>
              <a:t>to be 0.66/3.6 </a:t>
            </a:r>
            <a:r>
              <a:rPr lang="en-US" sz="2400" dirty="0" err="1">
                <a:latin typeface="Calibri" panose="020F0502020204030204" pitchFamily="34" charset="0"/>
                <a:cs typeface="Calibri" panose="020F0502020204030204" pitchFamily="34" charset="0"/>
              </a:rPr>
              <a:t>slpm</a:t>
            </a:r>
            <a:r>
              <a:rPr lang="en-US" sz="2400" dirty="0">
                <a:latin typeface="Calibri" panose="020F0502020204030204" pitchFamily="34" charset="0"/>
                <a:cs typeface="Calibri" panose="020F0502020204030204" pitchFamily="34" charset="0"/>
              </a:rPr>
              <a:t>. </a:t>
            </a:r>
            <a:endParaRPr lang="en-US" sz="1600" b="1" dirty="0">
              <a:solidFill>
                <a:srgbClr val="C0C0C0"/>
              </a:solidFill>
              <a:latin typeface="Calibri" panose="020F0502020204030204" pitchFamily="34" charset="0"/>
              <a:cs typeface="Calibri" panose="020F0502020204030204" pitchFamily="34" charset="0"/>
            </a:endParaRPr>
          </a:p>
        </p:txBody>
      </p:sp>
      <p:sp>
        <p:nvSpPr>
          <p:cNvPr id="4" name="Right Arrow 3"/>
          <p:cNvSpPr/>
          <p:nvPr/>
        </p:nvSpPr>
        <p:spPr bwMode="auto">
          <a:xfrm>
            <a:off x="2387991" y="3125474"/>
            <a:ext cx="949569" cy="492369"/>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itle 1"/>
          <p:cNvSpPr>
            <a:spLocks noGrp="1"/>
          </p:cNvSpPr>
          <p:nvPr>
            <p:ph type="title"/>
          </p:nvPr>
        </p:nvSpPr>
        <p:spPr>
          <a:xfrm>
            <a:off x="571500" y="344488"/>
            <a:ext cx="11296651" cy="609600"/>
          </a:xfrm>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Mass Flow Control</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415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187" y="402677"/>
            <a:ext cx="11296651" cy="609600"/>
          </a:xfrm>
        </p:spPr>
        <p:txBody>
          <a:bodyPr>
            <a:noAutofit/>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Heat Flux Comparison with Varying Heaters</a:t>
            </a:r>
            <a:endParaRPr lang="en-US" sz="2800"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2"/>
          <a:stretch>
            <a:fillRect/>
          </a:stretch>
        </p:blipFill>
        <p:spPr>
          <a:xfrm>
            <a:off x="2855423" y="1523999"/>
            <a:ext cx="7108008" cy="41944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6957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724" y="106660"/>
            <a:ext cx="8229600" cy="609600"/>
          </a:xfrm>
        </p:spPr>
        <p:txBody>
          <a:bodyPr/>
          <a:lstStyle/>
          <a:p>
            <a:r>
              <a:rPr lang="en-US" dirty="0" smtClean="0">
                <a:latin typeface="Calibri" panose="020F0502020204030204" pitchFamily="34" charset="0"/>
                <a:cs typeface="Calibri" panose="020F0502020204030204" pitchFamily="34" charset="0"/>
              </a:rPr>
              <a:t>Heater vs No Heater Testing</a:t>
            </a:r>
            <a:endParaRPr lang="en-US" dirty="0">
              <a:latin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9442940"/>
              </p:ext>
            </p:extLst>
          </p:nvPr>
        </p:nvGraphicFramePr>
        <p:xfrm>
          <a:off x="2197331" y="966066"/>
          <a:ext cx="7467600" cy="155448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566496">
                <a:tc>
                  <a:txBody>
                    <a:bodyPr/>
                    <a:lstStyle/>
                    <a:p>
                      <a:pPr algn="ctr"/>
                      <a:r>
                        <a:rPr lang="en-US" dirty="0" smtClean="0">
                          <a:solidFill>
                            <a:schemeClr val="tx1"/>
                          </a:solidFill>
                        </a:rPr>
                        <a:t>Burn Length (inch)</a:t>
                      </a:r>
                      <a:endParaRPr lang="en-US" dirty="0">
                        <a:solidFill>
                          <a:schemeClr val="tx1"/>
                        </a:solidFill>
                      </a:endParaRPr>
                    </a:p>
                  </a:txBody>
                  <a:tcPr/>
                </a:tc>
                <a:tc>
                  <a:txBody>
                    <a:bodyPr/>
                    <a:lstStyle/>
                    <a:p>
                      <a:pPr algn="ctr"/>
                      <a:r>
                        <a:rPr lang="en-US" dirty="0" smtClean="0">
                          <a:solidFill>
                            <a:schemeClr val="tx1"/>
                          </a:solidFill>
                        </a:rPr>
                        <a:t>After Flame (seconds)</a:t>
                      </a:r>
                      <a:endParaRPr lang="en-US" dirty="0">
                        <a:solidFill>
                          <a:schemeClr val="tx1"/>
                        </a:solidFill>
                      </a:endParaRPr>
                    </a:p>
                  </a:txBody>
                  <a:tcPr/>
                </a:tc>
                <a:tc>
                  <a:txBody>
                    <a:bodyPr/>
                    <a:lstStyle/>
                    <a:p>
                      <a:pPr algn="ctr"/>
                      <a:r>
                        <a:rPr lang="en-US" dirty="0" smtClean="0">
                          <a:solidFill>
                            <a:schemeClr val="tx1"/>
                          </a:solidFill>
                        </a:rPr>
                        <a:t>Chamber Temperature (°C)</a:t>
                      </a:r>
                      <a:endParaRPr lang="en-US" dirty="0">
                        <a:solidFill>
                          <a:schemeClr val="tx1"/>
                        </a:solidFill>
                      </a:endParaRPr>
                    </a:p>
                  </a:txBody>
                  <a:tcPr/>
                </a:tc>
                <a:extLst>
                  <a:ext uri="{0D108BD9-81ED-4DB2-BD59-A6C34878D82A}">
                    <a16:rowId xmlns:a16="http://schemas.microsoft.com/office/drawing/2014/main" val="10000"/>
                  </a:ext>
                </a:extLst>
              </a:tr>
              <a:tr h="269760">
                <a:tc>
                  <a:txBody>
                    <a:bodyPr/>
                    <a:lstStyle/>
                    <a:p>
                      <a:pPr algn="ctr"/>
                      <a:r>
                        <a:rPr lang="en-US" sz="1400" dirty="0" smtClean="0">
                          <a:solidFill>
                            <a:schemeClr val="tx1"/>
                          </a:solidFill>
                        </a:rPr>
                        <a:t>0.44</a:t>
                      </a:r>
                    </a:p>
                  </a:txBody>
                  <a:tcPr/>
                </a:tc>
                <a:tc>
                  <a:txBody>
                    <a:bodyPr/>
                    <a:lstStyle/>
                    <a:p>
                      <a:pPr algn="ctr"/>
                      <a:r>
                        <a:rPr lang="en-US" sz="1400" dirty="0" smtClean="0">
                          <a:solidFill>
                            <a:schemeClr val="tx1"/>
                          </a:solidFill>
                        </a:rPr>
                        <a:t>3</a:t>
                      </a:r>
                      <a:endParaRPr lang="en-US" sz="1400" dirty="0">
                        <a:solidFill>
                          <a:schemeClr val="tx1"/>
                        </a:solidFill>
                      </a:endParaRPr>
                    </a:p>
                  </a:txBody>
                  <a:tcPr/>
                </a:tc>
                <a:tc>
                  <a:txBody>
                    <a:bodyPr/>
                    <a:lstStyle/>
                    <a:p>
                      <a:pPr algn="ctr"/>
                      <a:r>
                        <a:rPr lang="en-US" sz="1400" dirty="0" smtClean="0">
                          <a:solidFill>
                            <a:schemeClr val="tx1"/>
                          </a:solidFill>
                        </a:rPr>
                        <a:t>16</a:t>
                      </a:r>
                      <a:endParaRPr lang="en-US" sz="1400" dirty="0">
                        <a:solidFill>
                          <a:schemeClr val="tx1"/>
                        </a:solidFill>
                      </a:endParaRPr>
                    </a:p>
                  </a:txBody>
                  <a:tcPr/>
                </a:tc>
                <a:extLst>
                  <a:ext uri="{0D108BD9-81ED-4DB2-BD59-A6C34878D82A}">
                    <a16:rowId xmlns:a16="http://schemas.microsoft.com/office/drawing/2014/main" val="10001"/>
                  </a:ext>
                </a:extLst>
              </a:tr>
              <a:tr h="269760">
                <a:tc>
                  <a:txBody>
                    <a:bodyPr/>
                    <a:lstStyle/>
                    <a:p>
                      <a:pPr algn="ctr"/>
                      <a:r>
                        <a:rPr lang="en-US" sz="1400" dirty="0" smtClean="0">
                          <a:solidFill>
                            <a:schemeClr val="tx1"/>
                          </a:solidFill>
                        </a:rPr>
                        <a:t>0.62</a:t>
                      </a:r>
                      <a:endParaRPr lang="en-US" sz="1400" dirty="0">
                        <a:solidFill>
                          <a:schemeClr val="tx1"/>
                        </a:solidFill>
                      </a:endParaRPr>
                    </a:p>
                  </a:txBody>
                  <a:tcPr/>
                </a:tc>
                <a:tc>
                  <a:txBody>
                    <a:bodyPr/>
                    <a:lstStyle/>
                    <a:p>
                      <a:pPr algn="ctr"/>
                      <a:r>
                        <a:rPr lang="en-US" sz="1400" dirty="0" smtClean="0">
                          <a:solidFill>
                            <a:schemeClr val="tx1"/>
                          </a:solidFill>
                        </a:rPr>
                        <a:t>6</a:t>
                      </a:r>
                      <a:endParaRPr lang="en-US" sz="1400" dirty="0">
                        <a:solidFill>
                          <a:schemeClr val="tx1"/>
                        </a:solidFill>
                      </a:endParaRPr>
                    </a:p>
                  </a:txBody>
                  <a:tcPr/>
                </a:tc>
                <a:tc>
                  <a:txBody>
                    <a:bodyPr/>
                    <a:lstStyle/>
                    <a:p>
                      <a:pPr algn="ctr"/>
                      <a:r>
                        <a:rPr lang="en-US" sz="1400" dirty="0" smtClean="0">
                          <a:solidFill>
                            <a:schemeClr val="tx1"/>
                          </a:solidFill>
                        </a:rPr>
                        <a:t>16</a:t>
                      </a:r>
                      <a:endParaRPr lang="en-US" sz="1400" dirty="0">
                        <a:solidFill>
                          <a:schemeClr val="tx1"/>
                        </a:solidFill>
                      </a:endParaRPr>
                    </a:p>
                  </a:txBody>
                  <a:tcPr/>
                </a:tc>
                <a:extLst>
                  <a:ext uri="{0D108BD9-81ED-4DB2-BD59-A6C34878D82A}">
                    <a16:rowId xmlns:a16="http://schemas.microsoft.com/office/drawing/2014/main" val="10002"/>
                  </a:ext>
                </a:extLst>
              </a:tr>
              <a:tr h="269760">
                <a:tc>
                  <a:txBody>
                    <a:bodyPr/>
                    <a:lstStyle/>
                    <a:p>
                      <a:pPr algn="ctr"/>
                      <a:r>
                        <a:rPr lang="en-US" sz="1400" dirty="0" smtClean="0">
                          <a:solidFill>
                            <a:schemeClr val="tx1"/>
                          </a:solidFill>
                        </a:rPr>
                        <a:t>0.54</a:t>
                      </a:r>
                      <a:endParaRPr lang="en-US" sz="1400" dirty="0">
                        <a:solidFill>
                          <a:schemeClr val="tx1"/>
                        </a:solidFill>
                      </a:endParaRPr>
                    </a:p>
                  </a:txBody>
                  <a:tcPr/>
                </a:tc>
                <a:tc>
                  <a:txBody>
                    <a:bodyPr/>
                    <a:lstStyle/>
                    <a:p>
                      <a:pPr algn="ctr"/>
                      <a:r>
                        <a:rPr lang="en-US" sz="1400" dirty="0" smtClean="0">
                          <a:solidFill>
                            <a:schemeClr val="tx1"/>
                          </a:solidFill>
                        </a:rPr>
                        <a:t>4</a:t>
                      </a:r>
                      <a:endParaRPr lang="en-US" sz="1400" dirty="0">
                        <a:solidFill>
                          <a:schemeClr val="tx1"/>
                        </a:solidFill>
                      </a:endParaRPr>
                    </a:p>
                  </a:txBody>
                  <a:tcPr/>
                </a:tc>
                <a:tc>
                  <a:txBody>
                    <a:bodyPr/>
                    <a:lstStyle/>
                    <a:p>
                      <a:pPr algn="ctr"/>
                      <a:r>
                        <a:rPr lang="en-US" sz="1400" dirty="0" smtClean="0">
                          <a:solidFill>
                            <a:schemeClr val="tx1"/>
                          </a:solidFill>
                        </a:rPr>
                        <a:t>17</a:t>
                      </a:r>
                      <a:endParaRPr lang="en-US" sz="1400"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1140762" y="608983"/>
            <a:ext cx="7391400" cy="369332"/>
          </a:xfrm>
          <a:prstGeom prst="rect">
            <a:avLst/>
          </a:prstGeom>
          <a:noFill/>
        </p:spPr>
        <p:txBody>
          <a:bodyPr wrap="square" rtlCol="0">
            <a:spAutoFit/>
          </a:bodyPr>
          <a:lstStyle/>
          <a:p>
            <a:r>
              <a:rPr lang="en-US" b="1" dirty="0"/>
              <a:t>Heater Off, </a:t>
            </a:r>
            <a:r>
              <a:rPr lang="en-US" b="1" dirty="0">
                <a:solidFill>
                  <a:schemeClr val="accent2"/>
                </a:solidFill>
              </a:rPr>
              <a:t>Cold</a:t>
            </a:r>
            <a:r>
              <a:rPr lang="en-US" b="1" dirty="0"/>
              <a:t> Chamber</a:t>
            </a:r>
          </a:p>
        </p:txBody>
      </p:sp>
      <p:graphicFrame>
        <p:nvGraphicFramePr>
          <p:cNvPr id="10" name="Content Placeholder 5"/>
          <p:cNvGraphicFramePr>
            <a:graphicFrameLocks/>
          </p:cNvGraphicFramePr>
          <p:nvPr>
            <p:extLst>
              <p:ext uri="{D42A27DB-BD31-4B8C-83A1-F6EECF244321}">
                <p14:modId xmlns:p14="http://schemas.microsoft.com/office/powerpoint/2010/main" val="1043943314"/>
              </p:ext>
            </p:extLst>
          </p:nvPr>
        </p:nvGraphicFramePr>
        <p:xfrm>
          <a:off x="2197331" y="2902127"/>
          <a:ext cx="7467600" cy="155448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500743">
                <a:tc>
                  <a:txBody>
                    <a:bodyPr/>
                    <a:lstStyle/>
                    <a:p>
                      <a:pPr algn="ctr"/>
                      <a:r>
                        <a:rPr lang="en-US" dirty="0" smtClean="0">
                          <a:solidFill>
                            <a:schemeClr val="tx1"/>
                          </a:solidFill>
                        </a:rPr>
                        <a:t>Burn Length (inch)</a:t>
                      </a:r>
                      <a:endParaRPr lang="en-US" dirty="0">
                        <a:solidFill>
                          <a:schemeClr val="tx1"/>
                        </a:solidFill>
                      </a:endParaRPr>
                    </a:p>
                  </a:txBody>
                  <a:tcPr/>
                </a:tc>
                <a:tc>
                  <a:txBody>
                    <a:bodyPr/>
                    <a:lstStyle/>
                    <a:p>
                      <a:pPr algn="ctr"/>
                      <a:r>
                        <a:rPr lang="en-US" dirty="0" smtClean="0">
                          <a:solidFill>
                            <a:schemeClr val="tx1"/>
                          </a:solidFill>
                        </a:rPr>
                        <a:t>After Flame (seconds)</a:t>
                      </a:r>
                      <a:endParaRPr lang="en-US" dirty="0">
                        <a:solidFill>
                          <a:schemeClr val="tx1"/>
                        </a:solidFill>
                      </a:endParaRPr>
                    </a:p>
                  </a:txBody>
                  <a:tcPr/>
                </a:tc>
                <a:tc>
                  <a:txBody>
                    <a:bodyPr/>
                    <a:lstStyle/>
                    <a:p>
                      <a:pPr algn="ctr"/>
                      <a:r>
                        <a:rPr lang="en-US" dirty="0" smtClean="0">
                          <a:solidFill>
                            <a:schemeClr val="tx1"/>
                          </a:solidFill>
                        </a:rPr>
                        <a:t>Chamber Temperature (°C)</a:t>
                      </a:r>
                      <a:endParaRPr lang="en-US" dirty="0">
                        <a:solidFill>
                          <a:schemeClr val="tx1"/>
                        </a:solidFill>
                      </a:endParaRPr>
                    </a:p>
                  </a:txBody>
                  <a:tcPr/>
                </a:tc>
                <a:extLst>
                  <a:ext uri="{0D108BD9-81ED-4DB2-BD59-A6C34878D82A}">
                    <a16:rowId xmlns:a16="http://schemas.microsoft.com/office/drawing/2014/main" val="10000"/>
                  </a:ext>
                </a:extLst>
              </a:tr>
              <a:tr h="238449">
                <a:tc>
                  <a:txBody>
                    <a:bodyPr/>
                    <a:lstStyle/>
                    <a:p>
                      <a:pPr algn="ctr"/>
                      <a:r>
                        <a:rPr lang="en-US" sz="1400" dirty="0" smtClean="0">
                          <a:solidFill>
                            <a:schemeClr val="tx1"/>
                          </a:solidFill>
                        </a:rPr>
                        <a:t>4.07</a:t>
                      </a:r>
                    </a:p>
                  </a:txBody>
                  <a:tcPr/>
                </a:tc>
                <a:tc>
                  <a:txBody>
                    <a:bodyPr/>
                    <a:lstStyle/>
                    <a:p>
                      <a:pPr algn="ctr"/>
                      <a:r>
                        <a:rPr lang="en-US" sz="1400" dirty="0" smtClean="0">
                          <a:solidFill>
                            <a:schemeClr val="tx1"/>
                          </a:solidFill>
                        </a:rPr>
                        <a:t>92</a:t>
                      </a:r>
                      <a:endParaRPr lang="en-US" sz="1400" dirty="0">
                        <a:solidFill>
                          <a:schemeClr val="tx1"/>
                        </a:solidFill>
                      </a:endParaRPr>
                    </a:p>
                  </a:txBody>
                  <a:tcPr/>
                </a:tc>
                <a:tc>
                  <a:txBody>
                    <a:bodyPr/>
                    <a:lstStyle/>
                    <a:p>
                      <a:pPr algn="ctr"/>
                      <a:r>
                        <a:rPr lang="en-US" sz="1400" dirty="0" smtClean="0">
                          <a:solidFill>
                            <a:schemeClr val="tx1"/>
                          </a:solidFill>
                        </a:rPr>
                        <a:t>65</a:t>
                      </a:r>
                      <a:endParaRPr lang="en-US" sz="1400" dirty="0">
                        <a:solidFill>
                          <a:schemeClr val="tx1"/>
                        </a:solidFill>
                      </a:endParaRPr>
                    </a:p>
                  </a:txBody>
                  <a:tcPr/>
                </a:tc>
                <a:extLst>
                  <a:ext uri="{0D108BD9-81ED-4DB2-BD59-A6C34878D82A}">
                    <a16:rowId xmlns:a16="http://schemas.microsoft.com/office/drawing/2014/main" val="10001"/>
                  </a:ext>
                </a:extLst>
              </a:tr>
              <a:tr h="238449">
                <a:tc>
                  <a:txBody>
                    <a:bodyPr/>
                    <a:lstStyle/>
                    <a:p>
                      <a:pPr algn="ctr"/>
                      <a:r>
                        <a:rPr lang="en-US" sz="1400" dirty="0" smtClean="0">
                          <a:solidFill>
                            <a:schemeClr val="tx1"/>
                          </a:solidFill>
                        </a:rPr>
                        <a:t>4.09</a:t>
                      </a:r>
                      <a:endParaRPr lang="en-US" sz="1400" dirty="0">
                        <a:solidFill>
                          <a:schemeClr val="tx1"/>
                        </a:solidFill>
                      </a:endParaRPr>
                    </a:p>
                  </a:txBody>
                  <a:tcPr/>
                </a:tc>
                <a:tc>
                  <a:txBody>
                    <a:bodyPr/>
                    <a:lstStyle/>
                    <a:p>
                      <a:pPr algn="ctr"/>
                      <a:r>
                        <a:rPr lang="en-US" sz="1400" dirty="0" smtClean="0">
                          <a:solidFill>
                            <a:schemeClr val="tx1"/>
                          </a:solidFill>
                        </a:rPr>
                        <a:t>88</a:t>
                      </a:r>
                      <a:endParaRPr lang="en-US" sz="1400" dirty="0">
                        <a:solidFill>
                          <a:schemeClr val="tx1"/>
                        </a:solidFill>
                      </a:endParaRPr>
                    </a:p>
                  </a:txBody>
                  <a:tcPr/>
                </a:tc>
                <a:tc>
                  <a:txBody>
                    <a:bodyPr/>
                    <a:lstStyle/>
                    <a:p>
                      <a:pPr algn="ctr"/>
                      <a:r>
                        <a:rPr lang="en-US" sz="1400" dirty="0" smtClean="0">
                          <a:solidFill>
                            <a:schemeClr val="tx1"/>
                          </a:solidFill>
                        </a:rPr>
                        <a:t>69</a:t>
                      </a:r>
                      <a:endParaRPr lang="en-US" sz="1400" dirty="0">
                        <a:solidFill>
                          <a:schemeClr val="tx1"/>
                        </a:solidFill>
                      </a:endParaRPr>
                    </a:p>
                  </a:txBody>
                  <a:tcPr/>
                </a:tc>
                <a:extLst>
                  <a:ext uri="{0D108BD9-81ED-4DB2-BD59-A6C34878D82A}">
                    <a16:rowId xmlns:a16="http://schemas.microsoft.com/office/drawing/2014/main" val="10002"/>
                  </a:ext>
                </a:extLst>
              </a:tr>
              <a:tr h="238449">
                <a:tc>
                  <a:txBody>
                    <a:bodyPr/>
                    <a:lstStyle/>
                    <a:p>
                      <a:pPr algn="ctr"/>
                      <a:r>
                        <a:rPr lang="en-US" sz="1400" dirty="0" smtClean="0">
                          <a:solidFill>
                            <a:schemeClr val="tx1"/>
                          </a:solidFill>
                        </a:rPr>
                        <a:t>4.45</a:t>
                      </a:r>
                      <a:endParaRPr lang="en-US" sz="1400" dirty="0">
                        <a:solidFill>
                          <a:schemeClr val="tx1"/>
                        </a:solidFill>
                      </a:endParaRPr>
                    </a:p>
                  </a:txBody>
                  <a:tcPr/>
                </a:tc>
                <a:tc>
                  <a:txBody>
                    <a:bodyPr/>
                    <a:lstStyle/>
                    <a:p>
                      <a:pPr algn="ctr"/>
                      <a:r>
                        <a:rPr lang="en-US" sz="1400" dirty="0" smtClean="0">
                          <a:solidFill>
                            <a:schemeClr val="tx1"/>
                          </a:solidFill>
                        </a:rPr>
                        <a:t>79</a:t>
                      </a:r>
                      <a:endParaRPr lang="en-US" sz="1400" dirty="0">
                        <a:solidFill>
                          <a:schemeClr val="tx1"/>
                        </a:solidFill>
                      </a:endParaRPr>
                    </a:p>
                  </a:txBody>
                  <a:tcPr/>
                </a:tc>
                <a:tc>
                  <a:txBody>
                    <a:bodyPr/>
                    <a:lstStyle/>
                    <a:p>
                      <a:pPr algn="ctr"/>
                      <a:r>
                        <a:rPr lang="en-US" sz="1400" dirty="0" smtClean="0">
                          <a:solidFill>
                            <a:schemeClr val="tx1"/>
                          </a:solidFill>
                        </a:rPr>
                        <a:t>72</a:t>
                      </a:r>
                      <a:endParaRPr lang="en-US" sz="1400"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1202309" y="2508662"/>
            <a:ext cx="7391400" cy="369332"/>
          </a:xfrm>
          <a:prstGeom prst="rect">
            <a:avLst/>
          </a:prstGeom>
          <a:noFill/>
        </p:spPr>
        <p:txBody>
          <a:bodyPr wrap="square" rtlCol="0">
            <a:spAutoFit/>
          </a:bodyPr>
          <a:lstStyle/>
          <a:p>
            <a:r>
              <a:rPr lang="en-US" b="1" dirty="0"/>
              <a:t>Heater On, </a:t>
            </a:r>
            <a:r>
              <a:rPr lang="en-US" b="1" dirty="0">
                <a:solidFill>
                  <a:srgbClr val="FF0000"/>
                </a:solidFill>
              </a:rPr>
              <a:t>Hot</a:t>
            </a:r>
            <a:r>
              <a:rPr lang="en-US" b="1" dirty="0"/>
              <a:t> Chamber (Regular style testing)</a:t>
            </a:r>
          </a:p>
        </p:txBody>
      </p:sp>
      <p:graphicFrame>
        <p:nvGraphicFramePr>
          <p:cNvPr id="12" name="Content Placeholder 5"/>
          <p:cNvGraphicFramePr>
            <a:graphicFrameLocks/>
          </p:cNvGraphicFramePr>
          <p:nvPr>
            <p:extLst>
              <p:ext uri="{D42A27DB-BD31-4B8C-83A1-F6EECF244321}">
                <p14:modId xmlns:p14="http://schemas.microsoft.com/office/powerpoint/2010/main" val="1133674874"/>
              </p:ext>
            </p:extLst>
          </p:nvPr>
        </p:nvGraphicFramePr>
        <p:xfrm>
          <a:off x="2197331" y="4802170"/>
          <a:ext cx="7467600" cy="155448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533400">
                <a:tc>
                  <a:txBody>
                    <a:bodyPr/>
                    <a:lstStyle/>
                    <a:p>
                      <a:pPr algn="ctr"/>
                      <a:r>
                        <a:rPr lang="en-US" dirty="0" smtClean="0">
                          <a:solidFill>
                            <a:schemeClr val="tx1"/>
                          </a:solidFill>
                        </a:rPr>
                        <a:t>Burn Length (inch)</a:t>
                      </a:r>
                      <a:endParaRPr lang="en-US" dirty="0">
                        <a:solidFill>
                          <a:schemeClr val="tx1"/>
                        </a:solidFill>
                      </a:endParaRPr>
                    </a:p>
                  </a:txBody>
                  <a:tcPr/>
                </a:tc>
                <a:tc>
                  <a:txBody>
                    <a:bodyPr/>
                    <a:lstStyle/>
                    <a:p>
                      <a:pPr algn="ctr"/>
                      <a:r>
                        <a:rPr lang="en-US" dirty="0" smtClean="0">
                          <a:solidFill>
                            <a:schemeClr val="tx1"/>
                          </a:solidFill>
                        </a:rPr>
                        <a:t>After Flame (seconds)</a:t>
                      </a:r>
                      <a:endParaRPr lang="en-US" dirty="0">
                        <a:solidFill>
                          <a:schemeClr val="tx1"/>
                        </a:solidFill>
                      </a:endParaRPr>
                    </a:p>
                  </a:txBody>
                  <a:tcPr/>
                </a:tc>
                <a:tc>
                  <a:txBody>
                    <a:bodyPr/>
                    <a:lstStyle/>
                    <a:p>
                      <a:pPr algn="ctr"/>
                      <a:r>
                        <a:rPr lang="en-US" dirty="0" smtClean="0">
                          <a:solidFill>
                            <a:schemeClr val="tx1"/>
                          </a:solidFill>
                        </a:rPr>
                        <a:t>Chamber Temperature (°C)</a:t>
                      </a:r>
                      <a:endParaRPr lang="en-US" dirty="0">
                        <a:solidFill>
                          <a:schemeClr val="tx1"/>
                        </a:solidFill>
                      </a:endParaRPr>
                    </a:p>
                  </a:txBody>
                  <a:tcPr/>
                </a:tc>
                <a:extLst>
                  <a:ext uri="{0D108BD9-81ED-4DB2-BD59-A6C34878D82A}">
                    <a16:rowId xmlns:a16="http://schemas.microsoft.com/office/drawing/2014/main" val="10000"/>
                  </a:ext>
                </a:extLst>
              </a:tr>
              <a:tr h="254000">
                <a:tc>
                  <a:txBody>
                    <a:bodyPr/>
                    <a:lstStyle/>
                    <a:p>
                      <a:pPr algn="ctr"/>
                      <a:r>
                        <a:rPr lang="en-US" sz="1400" dirty="0" smtClean="0">
                          <a:solidFill>
                            <a:schemeClr val="tx1"/>
                          </a:solidFill>
                        </a:rPr>
                        <a:t>0.52</a:t>
                      </a:r>
                    </a:p>
                  </a:txBody>
                  <a:tcPr/>
                </a:tc>
                <a:tc>
                  <a:txBody>
                    <a:bodyPr/>
                    <a:lstStyle/>
                    <a:p>
                      <a:pPr algn="ctr"/>
                      <a:r>
                        <a:rPr lang="en-US" sz="1400" dirty="0" smtClean="0">
                          <a:solidFill>
                            <a:schemeClr val="tx1"/>
                          </a:solidFill>
                        </a:rPr>
                        <a:t>10</a:t>
                      </a:r>
                      <a:endParaRPr lang="en-US" sz="1400" dirty="0">
                        <a:solidFill>
                          <a:schemeClr val="tx1"/>
                        </a:solidFill>
                      </a:endParaRPr>
                    </a:p>
                  </a:txBody>
                  <a:tcPr/>
                </a:tc>
                <a:tc>
                  <a:txBody>
                    <a:bodyPr/>
                    <a:lstStyle/>
                    <a:p>
                      <a:pPr algn="ctr"/>
                      <a:r>
                        <a:rPr lang="en-US" sz="1400" dirty="0" smtClean="0">
                          <a:solidFill>
                            <a:schemeClr val="tx1"/>
                          </a:solidFill>
                        </a:rPr>
                        <a:t>61</a:t>
                      </a:r>
                      <a:endParaRPr lang="en-US" sz="1400" dirty="0">
                        <a:solidFill>
                          <a:schemeClr val="tx1"/>
                        </a:solidFill>
                      </a:endParaRPr>
                    </a:p>
                  </a:txBody>
                  <a:tcPr/>
                </a:tc>
                <a:extLst>
                  <a:ext uri="{0D108BD9-81ED-4DB2-BD59-A6C34878D82A}">
                    <a16:rowId xmlns:a16="http://schemas.microsoft.com/office/drawing/2014/main" val="10001"/>
                  </a:ext>
                </a:extLst>
              </a:tr>
              <a:tr h="254000">
                <a:tc>
                  <a:txBody>
                    <a:bodyPr/>
                    <a:lstStyle/>
                    <a:p>
                      <a:pPr algn="ctr"/>
                      <a:r>
                        <a:rPr lang="en-US" sz="1400" dirty="0" smtClean="0">
                          <a:solidFill>
                            <a:schemeClr val="tx1"/>
                          </a:solidFill>
                        </a:rPr>
                        <a:t>0.81</a:t>
                      </a:r>
                      <a:endParaRPr lang="en-US" sz="1400" dirty="0">
                        <a:solidFill>
                          <a:schemeClr val="tx1"/>
                        </a:solidFill>
                      </a:endParaRPr>
                    </a:p>
                  </a:txBody>
                  <a:tcPr/>
                </a:tc>
                <a:tc>
                  <a:txBody>
                    <a:bodyPr/>
                    <a:lstStyle/>
                    <a:p>
                      <a:pPr algn="ctr"/>
                      <a:r>
                        <a:rPr lang="en-US" sz="1400" dirty="0" smtClean="0">
                          <a:solidFill>
                            <a:schemeClr val="tx1"/>
                          </a:solidFill>
                        </a:rPr>
                        <a:t>21</a:t>
                      </a:r>
                      <a:endParaRPr lang="en-US" sz="1400" dirty="0">
                        <a:solidFill>
                          <a:schemeClr val="tx1"/>
                        </a:solidFill>
                      </a:endParaRPr>
                    </a:p>
                  </a:txBody>
                  <a:tcPr/>
                </a:tc>
                <a:tc>
                  <a:txBody>
                    <a:bodyPr/>
                    <a:lstStyle/>
                    <a:p>
                      <a:pPr algn="ctr"/>
                      <a:r>
                        <a:rPr lang="en-US" sz="1400" dirty="0" smtClean="0">
                          <a:solidFill>
                            <a:schemeClr val="tx1"/>
                          </a:solidFill>
                        </a:rPr>
                        <a:t>57</a:t>
                      </a:r>
                      <a:endParaRPr lang="en-US" sz="1400" dirty="0">
                        <a:solidFill>
                          <a:schemeClr val="tx1"/>
                        </a:solidFill>
                      </a:endParaRPr>
                    </a:p>
                  </a:txBody>
                  <a:tcPr/>
                </a:tc>
                <a:extLst>
                  <a:ext uri="{0D108BD9-81ED-4DB2-BD59-A6C34878D82A}">
                    <a16:rowId xmlns:a16="http://schemas.microsoft.com/office/drawing/2014/main" val="10002"/>
                  </a:ext>
                </a:extLst>
              </a:tr>
              <a:tr h="254000">
                <a:tc>
                  <a:txBody>
                    <a:bodyPr/>
                    <a:lstStyle/>
                    <a:p>
                      <a:pPr algn="ctr"/>
                      <a:r>
                        <a:rPr lang="en-US" sz="1400" dirty="0" smtClean="0">
                          <a:solidFill>
                            <a:schemeClr val="tx1"/>
                          </a:solidFill>
                        </a:rPr>
                        <a:t>0.52</a:t>
                      </a:r>
                      <a:endParaRPr lang="en-US" sz="1400" dirty="0">
                        <a:solidFill>
                          <a:schemeClr val="tx1"/>
                        </a:solidFill>
                      </a:endParaRPr>
                    </a:p>
                  </a:txBody>
                  <a:tcPr/>
                </a:tc>
                <a:tc>
                  <a:txBody>
                    <a:bodyPr/>
                    <a:lstStyle/>
                    <a:p>
                      <a:pPr algn="ctr"/>
                      <a:r>
                        <a:rPr lang="en-US" sz="1400" dirty="0" smtClean="0">
                          <a:solidFill>
                            <a:schemeClr val="tx1"/>
                          </a:solidFill>
                        </a:rPr>
                        <a:t>4</a:t>
                      </a:r>
                      <a:endParaRPr lang="en-US" sz="1400" dirty="0">
                        <a:solidFill>
                          <a:schemeClr val="tx1"/>
                        </a:solidFill>
                      </a:endParaRPr>
                    </a:p>
                  </a:txBody>
                  <a:tcPr/>
                </a:tc>
                <a:tc>
                  <a:txBody>
                    <a:bodyPr/>
                    <a:lstStyle/>
                    <a:p>
                      <a:pPr algn="ctr"/>
                      <a:r>
                        <a:rPr lang="en-US" sz="1400" dirty="0" smtClean="0">
                          <a:solidFill>
                            <a:schemeClr val="tx1"/>
                          </a:solidFill>
                        </a:rPr>
                        <a:t>54</a:t>
                      </a:r>
                      <a:endParaRPr lang="en-US" sz="1400"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13" name="TextBox 12"/>
          <p:cNvSpPr txBox="1"/>
          <p:nvPr/>
        </p:nvSpPr>
        <p:spPr>
          <a:xfrm>
            <a:off x="1202309" y="4480740"/>
            <a:ext cx="7880465" cy="369332"/>
          </a:xfrm>
          <a:prstGeom prst="rect">
            <a:avLst/>
          </a:prstGeom>
          <a:noFill/>
        </p:spPr>
        <p:txBody>
          <a:bodyPr wrap="square" rtlCol="0">
            <a:spAutoFit/>
          </a:bodyPr>
          <a:lstStyle/>
          <a:p>
            <a:r>
              <a:rPr lang="en-US" b="1" dirty="0"/>
              <a:t>Heater Off and taken out of chamber, </a:t>
            </a:r>
            <a:r>
              <a:rPr lang="en-US" b="1" dirty="0">
                <a:solidFill>
                  <a:srgbClr val="FF0000"/>
                </a:solidFill>
              </a:rPr>
              <a:t>Hot</a:t>
            </a:r>
            <a:r>
              <a:rPr lang="en-US" b="1" dirty="0"/>
              <a:t> Chamber</a:t>
            </a:r>
          </a:p>
        </p:txBody>
      </p:sp>
    </p:spTree>
    <p:extLst>
      <p:ext uri="{BB962C8B-B14F-4D97-AF65-F5344CB8AC3E}">
        <p14:creationId xmlns:p14="http://schemas.microsoft.com/office/powerpoint/2010/main" val="1465811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VFP Commercial Units</a:t>
            </a:r>
            <a:endParaRPr lang="en-US" dirty="0">
              <a:latin typeface="Calibri" panose="020F0502020204030204" pitchFamily="34" charset="0"/>
              <a:cs typeface="Calibri" panose="020F0502020204030204" pitchFamily="34" charset="0"/>
            </a:endParaRPr>
          </a:p>
        </p:txBody>
      </p:sp>
      <p:pic>
        <p:nvPicPr>
          <p:cNvPr id="7" name="Content Placeholder 6"/>
          <p:cNvPicPr>
            <a:picLocks noGrp="1" noChangeAspect="1"/>
          </p:cNvPicPr>
          <p:nvPr>
            <p:ph sz="half" idx="1"/>
          </p:nvPr>
        </p:nvPicPr>
        <p:blipFill>
          <a:blip r:embed="rId2"/>
          <a:stretch>
            <a:fillRect/>
          </a:stretch>
        </p:blipFill>
        <p:spPr>
          <a:xfrm>
            <a:off x="39701" y="1434892"/>
            <a:ext cx="5241074" cy="4391025"/>
          </a:xfrm>
          <a:prstGeom prst="rect">
            <a:avLst/>
          </a:prstGeom>
        </p:spPr>
      </p:pic>
      <p:pic>
        <p:nvPicPr>
          <p:cNvPr id="8" name="Content Placeholder 7"/>
          <p:cNvPicPr>
            <a:picLocks noGrp="1" noChangeAspect="1"/>
          </p:cNvPicPr>
          <p:nvPr>
            <p:ph sz="half" idx="2"/>
          </p:nvPr>
        </p:nvPicPr>
        <p:blipFill>
          <a:blip r:embed="rId3"/>
          <a:stretch>
            <a:fillRect/>
          </a:stretch>
        </p:blipFill>
        <p:spPr>
          <a:xfrm>
            <a:off x="5913012" y="1029937"/>
            <a:ext cx="2631857" cy="2505931"/>
          </a:xfrm>
          <a:prstGeom prst="rect">
            <a:avLst/>
          </a:prstGeom>
        </p:spPr>
      </p:pic>
      <p:pic>
        <p:nvPicPr>
          <p:cNvPr id="9" name="Picture 8"/>
          <p:cNvPicPr>
            <a:picLocks noChangeAspect="1"/>
          </p:cNvPicPr>
          <p:nvPr/>
        </p:nvPicPr>
        <p:blipFill>
          <a:blip r:embed="rId4"/>
          <a:stretch>
            <a:fillRect/>
          </a:stretch>
        </p:blipFill>
        <p:spPr>
          <a:xfrm>
            <a:off x="6844866" y="3346979"/>
            <a:ext cx="768148" cy="188889"/>
          </a:xfrm>
          <a:prstGeom prst="rect">
            <a:avLst/>
          </a:prstGeom>
        </p:spPr>
      </p:pic>
      <p:pic>
        <p:nvPicPr>
          <p:cNvPr id="10" name="Picture 9"/>
          <p:cNvPicPr>
            <a:picLocks noChangeAspect="1"/>
          </p:cNvPicPr>
          <p:nvPr/>
        </p:nvPicPr>
        <p:blipFill>
          <a:blip r:embed="rId5"/>
          <a:stretch>
            <a:fillRect/>
          </a:stretch>
        </p:blipFill>
        <p:spPr>
          <a:xfrm>
            <a:off x="8917168" y="906186"/>
            <a:ext cx="2709652" cy="2406420"/>
          </a:xfrm>
          <a:prstGeom prst="rect">
            <a:avLst/>
          </a:prstGeom>
        </p:spPr>
      </p:pic>
      <p:pic>
        <p:nvPicPr>
          <p:cNvPr id="11" name="Picture 10"/>
          <p:cNvPicPr>
            <a:picLocks noChangeAspect="1"/>
          </p:cNvPicPr>
          <p:nvPr/>
        </p:nvPicPr>
        <p:blipFill>
          <a:blip r:embed="rId6"/>
          <a:stretch>
            <a:fillRect/>
          </a:stretch>
        </p:blipFill>
        <p:spPr>
          <a:xfrm>
            <a:off x="6975318" y="3577739"/>
            <a:ext cx="4170496" cy="2363281"/>
          </a:xfrm>
          <a:prstGeom prst="rect">
            <a:avLst/>
          </a:prstGeom>
        </p:spPr>
      </p:pic>
      <p:sp>
        <p:nvSpPr>
          <p:cNvPr id="12" name="TextBox 11"/>
          <p:cNvSpPr txBox="1"/>
          <p:nvPr/>
        </p:nvSpPr>
        <p:spPr bwMode="auto">
          <a:xfrm>
            <a:off x="5710844" y="3327303"/>
            <a:ext cx="22744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smtClean="0"/>
              <a:t>Marlin Engineering Inc.</a:t>
            </a:r>
            <a:endParaRPr lang="en-US" sz="1400" b="1" dirty="0"/>
          </a:p>
        </p:txBody>
      </p:sp>
      <p:sp>
        <p:nvSpPr>
          <p:cNvPr id="13" name="TextBox 12"/>
          <p:cNvSpPr txBox="1"/>
          <p:nvPr/>
        </p:nvSpPr>
        <p:spPr bwMode="auto">
          <a:xfrm>
            <a:off x="9966960" y="3322628"/>
            <a:ext cx="20532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err="1" smtClean="0"/>
              <a:t>Deatak</a:t>
            </a:r>
            <a:endParaRPr lang="en-US" sz="1400" b="1" dirty="0"/>
          </a:p>
        </p:txBody>
      </p:sp>
      <p:sp>
        <p:nvSpPr>
          <p:cNvPr id="14" name="TextBox 13"/>
          <p:cNvSpPr txBox="1"/>
          <p:nvPr/>
        </p:nvSpPr>
        <p:spPr bwMode="auto">
          <a:xfrm>
            <a:off x="7985314" y="5727884"/>
            <a:ext cx="30082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smtClean="0"/>
              <a:t>Concept Equipment Ltd</a:t>
            </a:r>
            <a:endParaRPr lang="en-US" sz="1400" b="1" dirty="0"/>
          </a:p>
        </p:txBody>
      </p:sp>
    </p:spTree>
    <p:extLst>
      <p:ext uri="{BB962C8B-B14F-4D97-AF65-F5344CB8AC3E}">
        <p14:creationId xmlns:p14="http://schemas.microsoft.com/office/powerpoint/2010/main" val="3810985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Building a Heater with Industry</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71500" y="954087"/>
            <a:ext cx="10733617" cy="4615133"/>
          </a:xfrm>
        </p:spPr>
        <p:txBody>
          <a:bodyPr/>
          <a:lstStyle/>
          <a:p>
            <a:r>
              <a:rPr lang="en-US" b="0" dirty="0" smtClean="0">
                <a:latin typeface="Calibri" panose="020F0502020204030204" pitchFamily="34" charset="0"/>
                <a:cs typeface="Calibri" panose="020F0502020204030204" pitchFamily="34" charset="0"/>
              </a:rPr>
              <a:t>Because all heaters will be inherently different, a joint FAA/industry meeting was held to design a uniform radiant heater</a:t>
            </a:r>
          </a:p>
          <a:p>
            <a:r>
              <a:rPr lang="en-US" b="0" dirty="0" smtClean="0">
                <a:latin typeface="Calibri" panose="020F0502020204030204" pitchFamily="34" charset="0"/>
                <a:cs typeface="Calibri" panose="020F0502020204030204" pitchFamily="34" charset="0"/>
              </a:rPr>
              <a:t>Developing a calibration method using a heat flux gauge</a:t>
            </a:r>
          </a:p>
          <a:p>
            <a:r>
              <a:rPr lang="en-US" b="0" dirty="0" smtClean="0">
                <a:latin typeface="Calibri" panose="020F0502020204030204" pitchFamily="34" charset="0"/>
                <a:cs typeface="Calibri" panose="020F0502020204030204" pitchFamily="34" charset="0"/>
              </a:rPr>
              <a:t>FAA and Manufacturers agreed on specifications for this uniform heater</a:t>
            </a:r>
          </a:p>
          <a:p>
            <a:r>
              <a:rPr lang="en-US" b="0" dirty="0" smtClean="0">
                <a:latin typeface="Calibri" panose="020F0502020204030204" pitchFamily="34" charset="0"/>
                <a:cs typeface="Calibri" panose="020F0502020204030204" pitchFamily="34" charset="0"/>
              </a:rPr>
              <a:t>FAA is currently establishing tolerances for the incident heat flux</a:t>
            </a:r>
            <a:endParaRPr lang="en-US" b="0" dirty="0">
              <a:latin typeface="Calibri" panose="020F0502020204030204" pitchFamily="34" charset="0"/>
              <a:cs typeface="Calibri" panose="020F0502020204030204" pitchFamily="34" charset="0"/>
            </a:endParaRPr>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5261" y="4492510"/>
            <a:ext cx="1857905" cy="1076711"/>
          </a:xfrm>
          <a:prstGeom prst="rect">
            <a:avLst/>
          </a:prstGeom>
        </p:spPr>
      </p:pic>
      <p:sp>
        <p:nvSpPr>
          <p:cNvPr id="5" name="TextBox 4"/>
          <p:cNvSpPr txBox="1"/>
          <p:nvPr/>
        </p:nvSpPr>
        <p:spPr bwMode="auto">
          <a:xfrm>
            <a:off x="2521544" y="5655569"/>
            <a:ext cx="28667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smtClean="0">
                <a:latin typeface="Calibri" panose="020F0502020204030204" pitchFamily="34" charset="0"/>
                <a:cs typeface="Calibri" panose="020F0502020204030204" pitchFamily="34" charset="0"/>
              </a:rPr>
              <a:t>Concept Equipment Ltd.</a:t>
            </a:r>
            <a:endParaRPr lang="en-US" sz="1600" b="1" dirty="0">
              <a:latin typeface="Calibri" panose="020F0502020204030204" pitchFamily="34" charset="0"/>
              <a:cs typeface="Calibri" panose="020F0502020204030204" pitchFamily="34" charset="0"/>
            </a:endParaRPr>
          </a:p>
        </p:txBody>
      </p:sp>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0842" y="4300471"/>
            <a:ext cx="1450755" cy="1285232"/>
          </a:xfrm>
          <a:prstGeom prst="rect">
            <a:avLst/>
          </a:prstGeom>
        </p:spPr>
      </p:pic>
      <p:sp>
        <p:nvSpPr>
          <p:cNvPr id="7" name="TextBox 6"/>
          <p:cNvSpPr txBox="1"/>
          <p:nvPr/>
        </p:nvSpPr>
        <p:spPr bwMode="auto">
          <a:xfrm>
            <a:off x="5388312" y="5655569"/>
            <a:ext cx="16558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err="1" smtClean="0">
                <a:latin typeface="Calibri" panose="020F0502020204030204" pitchFamily="34" charset="0"/>
                <a:cs typeface="Calibri" panose="020F0502020204030204" pitchFamily="34" charset="0"/>
              </a:rPr>
              <a:t>Deatak</a:t>
            </a:r>
            <a:endParaRPr lang="en-US" sz="1600" b="1"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a:stretch>
            <a:fillRect/>
          </a:stretch>
        </p:blipFill>
        <p:spPr>
          <a:xfrm>
            <a:off x="7044118" y="4191392"/>
            <a:ext cx="1537754" cy="1464177"/>
          </a:xfrm>
          <a:prstGeom prst="rect">
            <a:avLst/>
          </a:prstGeom>
        </p:spPr>
      </p:pic>
      <p:sp>
        <p:nvSpPr>
          <p:cNvPr id="11" name="Rectangle 10"/>
          <p:cNvSpPr/>
          <p:nvPr/>
        </p:nvSpPr>
        <p:spPr bwMode="auto">
          <a:xfrm>
            <a:off x="7536639" y="5540017"/>
            <a:ext cx="531841" cy="115552"/>
          </a:xfrm>
          <a:prstGeom prst="rect">
            <a:avLst/>
          </a:prstGeom>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2" name="TextBox 11"/>
          <p:cNvSpPr txBox="1"/>
          <p:nvPr/>
        </p:nvSpPr>
        <p:spPr bwMode="auto">
          <a:xfrm>
            <a:off x="7092722" y="5655569"/>
            <a:ext cx="19606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smtClean="0">
                <a:latin typeface="Calibri" panose="020F0502020204030204" pitchFamily="34" charset="0"/>
                <a:cs typeface="Calibri" panose="020F0502020204030204" pitchFamily="34" charset="0"/>
              </a:rPr>
              <a:t>Marlin Engineering</a:t>
            </a: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256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283" y="130147"/>
            <a:ext cx="3371703" cy="3313570"/>
          </a:xfrm>
          <a:prstGeom prst="rect">
            <a:avLst/>
          </a:prstGeom>
        </p:spPr>
      </p:pic>
      <p:sp>
        <p:nvSpPr>
          <p:cNvPr id="2" name="Title 1"/>
          <p:cNvSpPr>
            <a:spLocks noGrp="1"/>
          </p:cNvSpPr>
          <p:nvPr>
            <p:ph type="title"/>
          </p:nvPr>
        </p:nvSpPr>
        <p:spPr>
          <a:xfrm>
            <a:off x="571500" y="543761"/>
            <a:ext cx="11296651" cy="609600"/>
          </a:xfrm>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Wiring</a:t>
            </a:r>
            <a:endParaRPr lang="en-US" sz="2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73332" y="1656492"/>
            <a:ext cx="5411584" cy="1944751"/>
          </a:xfrm>
        </p:spPr>
        <p:txBody>
          <a:bodyPr/>
          <a:lstStyle/>
          <a:p>
            <a:r>
              <a:rPr lang="en-US" b="0" dirty="0">
                <a:latin typeface="Calibri" panose="020F0502020204030204" pitchFamily="34" charset="0"/>
                <a:cs typeface="Calibri" panose="020F0502020204030204" pitchFamily="34" charset="0"/>
              </a:rPr>
              <a:t>The current </a:t>
            </a:r>
            <a:r>
              <a:rPr lang="en-US" b="0" dirty="0" smtClean="0">
                <a:latin typeface="Calibri" panose="020F0502020204030204" pitchFamily="34" charset="0"/>
                <a:cs typeface="Calibri" panose="020F0502020204030204" pitchFamily="34" charset="0"/>
              </a:rPr>
              <a:t>60-degree Bunsen burner test </a:t>
            </a:r>
            <a:r>
              <a:rPr lang="en-US" b="0" dirty="0">
                <a:latin typeface="Calibri" panose="020F0502020204030204" pitchFamily="34" charset="0"/>
                <a:cs typeface="Calibri" panose="020F0502020204030204" pitchFamily="34" charset="0"/>
              </a:rPr>
              <a:t>does not adequately screen poor performing </a:t>
            </a:r>
            <a:r>
              <a:rPr lang="en-US" b="0" dirty="0" smtClean="0">
                <a:latin typeface="Calibri" panose="020F0502020204030204" pitchFamily="34" charset="0"/>
                <a:cs typeface="Calibri" panose="020F0502020204030204" pitchFamily="34" charset="0"/>
              </a:rPr>
              <a:t>materials</a:t>
            </a:r>
          </a:p>
          <a:p>
            <a:r>
              <a:rPr lang="en-US" b="0" dirty="0" smtClean="0">
                <a:latin typeface="Calibri" panose="020F0502020204030204" pitchFamily="34" charset="0"/>
                <a:cs typeface="Calibri" panose="020F0502020204030204" pitchFamily="34" charset="0"/>
              </a:rPr>
              <a:t>The current test also is:</a:t>
            </a:r>
          </a:p>
          <a:p>
            <a:pPr lvl="1"/>
            <a:r>
              <a:rPr lang="en-US" dirty="0">
                <a:latin typeface="Calibri" panose="020F0502020204030204" pitchFamily="34" charset="0"/>
                <a:cs typeface="Calibri" panose="020F0502020204030204" pitchFamily="34" charset="0"/>
              </a:rPr>
              <a:t>N</a:t>
            </a:r>
            <a:r>
              <a:rPr lang="en-US" b="0" dirty="0" smtClean="0">
                <a:latin typeface="Calibri" panose="020F0502020204030204" pitchFamily="34" charset="0"/>
                <a:cs typeface="Calibri" panose="020F0502020204030204" pitchFamily="34" charset="0"/>
              </a:rPr>
              <a:t>ot </a:t>
            </a:r>
            <a:r>
              <a:rPr lang="en-US" b="0" dirty="0">
                <a:latin typeface="Calibri" panose="020F0502020204030204" pitchFamily="34" charset="0"/>
                <a:cs typeface="Calibri" panose="020F0502020204030204" pitchFamily="34" charset="0"/>
              </a:rPr>
              <a:t>a good real-world </a:t>
            </a:r>
            <a:r>
              <a:rPr lang="en-US" b="0" dirty="0" smtClean="0">
                <a:latin typeface="Calibri" panose="020F0502020204030204" pitchFamily="34" charset="0"/>
                <a:cs typeface="Calibri" panose="020F0502020204030204" pitchFamily="34" charset="0"/>
              </a:rPr>
              <a:t>representation</a:t>
            </a:r>
          </a:p>
          <a:p>
            <a:pPr lvl="1"/>
            <a:r>
              <a:rPr lang="en-US" dirty="0" smtClean="0">
                <a:latin typeface="Calibri" panose="020F0502020204030204" pitchFamily="34" charset="0"/>
                <a:cs typeface="Calibri" panose="020F0502020204030204" pitchFamily="34" charset="0"/>
              </a:rPr>
              <a:t>Does not accommodate bundles</a:t>
            </a:r>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5" name="Picture 4"/>
          <p:cNvPicPr>
            <a:picLocks noChangeAspect="1"/>
          </p:cNvPicPr>
          <p:nvPr/>
        </p:nvPicPr>
        <p:blipFill>
          <a:blip r:embed="rId4"/>
          <a:stretch>
            <a:fillRect/>
          </a:stretch>
        </p:blipFill>
        <p:spPr>
          <a:xfrm>
            <a:off x="8202880" y="3525325"/>
            <a:ext cx="2287781" cy="2326413"/>
          </a:xfrm>
          <a:prstGeom prst="rect">
            <a:avLst/>
          </a:prstGeom>
        </p:spPr>
      </p:pic>
    </p:spTree>
    <p:extLst>
      <p:ext uri="{BB962C8B-B14F-4D97-AF65-F5344CB8AC3E}">
        <p14:creationId xmlns:p14="http://schemas.microsoft.com/office/powerpoint/2010/main" val="1829873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Wire Sample Holders</a:t>
            </a:r>
            <a:endParaRPr lang="en-US" sz="2800" dirty="0">
              <a:latin typeface="Calibri" panose="020F0502020204030204" pitchFamily="34" charset="0"/>
              <a:cs typeface="Calibri" panose="020F0502020204030204" pitchFamily="34" charset="0"/>
            </a:endParaRPr>
          </a:p>
        </p:txBody>
      </p:sp>
      <p:pic>
        <p:nvPicPr>
          <p:cNvPr id="3074" name="Picture 2" descr="F:\DCIM\100CANON\IMG_0259.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6543" r="23605"/>
          <a:stretch/>
        </p:blipFill>
        <p:spPr bwMode="auto">
          <a:xfrm>
            <a:off x="1117902" y="1284105"/>
            <a:ext cx="3046774" cy="45837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DCIM\100CANON\IMG_02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971450"/>
            <a:ext cx="4191000" cy="3143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5571393" y="4325816"/>
            <a:ext cx="5029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Wires are mounted 3/8 inch apart and held taut with stainless steel safety wire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Tested with </a:t>
            </a:r>
            <a:r>
              <a:rPr lang="en-US" sz="2400" dirty="0" smtClean="0">
                <a:latin typeface="Calibri" panose="020F0502020204030204" pitchFamily="34" charset="0"/>
                <a:cs typeface="Calibri" panose="020F0502020204030204" pitchFamily="34" charset="0"/>
              </a:rPr>
              <a:t>3 wires now</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5288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Wiring – 5 Wire vs 3 Wire Test</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46737" y="1333452"/>
            <a:ext cx="10515600" cy="4351338"/>
          </a:xfrm>
        </p:spPr>
        <p:txBody>
          <a:bodyPr/>
          <a:lstStyle/>
          <a:p>
            <a:r>
              <a:rPr lang="en-US" b="0" dirty="0">
                <a:latin typeface="Calibri" panose="020F0502020204030204" pitchFamily="34" charset="0"/>
                <a:cs typeface="Calibri" panose="020F0502020204030204" pitchFamily="34" charset="0"/>
              </a:rPr>
              <a:t>Testing has been done to show that the VFP tests were more repeatable when testing with 3 wires than with 5</a:t>
            </a:r>
            <a:r>
              <a:rPr lang="en-US" b="0" dirty="0" smtClean="0">
                <a:latin typeface="Calibri" panose="020F0502020204030204" pitchFamily="34" charset="0"/>
                <a:cs typeface="Calibri" panose="020F0502020204030204" pitchFamily="34" charset="0"/>
              </a:rPr>
              <a:t>.</a:t>
            </a:r>
          </a:p>
          <a:p>
            <a:r>
              <a:rPr lang="en-US" b="0" dirty="0" smtClean="0">
                <a:latin typeface="Calibri" panose="020F0502020204030204" pitchFamily="34" charset="0"/>
                <a:cs typeface="Calibri" panose="020F0502020204030204" pitchFamily="34" charset="0"/>
              </a:rPr>
              <a:t>Two examples are shown below. Each test is an average of 5 runs.</a:t>
            </a:r>
            <a:endParaRPr lang="en-US" b="0" dirty="0">
              <a:latin typeface="Calibri" panose="020F0502020204030204" pitchFamily="34" charset="0"/>
              <a:cs typeface="Calibri" panose="020F0502020204030204" pitchFamily="34" charset="0"/>
            </a:endParaRPr>
          </a:p>
          <a:p>
            <a:endParaRPr lang="en-US" dirty="0"/>
          </a:p>
        </p:txBody>
      </p:sp>
      <p:pic>
        <p:nvPicPr>
          <p:cNvPr id="5" name="Picture 4"/>
          <p:cNvPicPr>
            <a:picLocks noChangeAspect="1"/>
          </p:cNvPicPr>
          <p:nvPr/>
        </p:nvPicPr>
        <p:blipFill>
          <a:blip r:embed="rId2"/>
          <a:stretch>
            <a:fillRect/>
          </a:stretch>
        </p:blipFill>
        <p:spPr>
          <a:xfrm>
            <a:off x="1203596" y="3029047"/>
            <a:ext cx="4578493" cy="2755631"/>
          </a:xfrm>
          <a:prstGeom prst="rect">
            <a:avLst/>
          </a:prstGeom>
        </p:spPr>
      </p:pic>
      <p:pic>
        <p:nvPicPr>
          <p:cNvPr id="7" name="Picture 6"/>
          <p:cNvPicPr>
            <a:picLocks noChangeAspect="1"/>
          </p:cNvPicPr>
          <p:nvPr/>
        </p:nvPicPr>
        <p:blipFill>
          <a:blip r:embed="rId3"/>
          <a:stretch>
            <a:fillRect/>
          </a:stretch>
        </p:blipFill>
        <p:spPr>
          <a:xfrm>
            <a:off x="6555143" y="3029046"/>
            <a:ext cx="4584589" cy="2755631"/>
          </a:xfrm>
          <a:prstGeom prst="rect">
            <a:avLst/>
          </a:prstGeom>
        </p:spPr>
      </p:pic>
    </p:spTree>
    <p:extLst>
      <p:ext uri="{BB962C8B-B14F-4D97-AF65-F5344CB8AC3E}">
        <p14:creationId xmlns:p14="http://schemas.microsoft.com/office/powerpoint/2010/main" val="1242005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4" descr="C:\Users\tinae\Pictures\VFP\M22759 T3 pic 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67" t="35000" r="38333" b="28582"/>
          <a:stretch/>
        </p:blipFill>
        <p:spPr bwMode="auto">
          <a:xfrm>
            <a:off x="1638300" y="953374"/>
            <a:ext cx="2894818" cy="4685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9774" y="217751"/>
            <a:ext cx="8472488" cy="609600"/>
          </a:xfrm>
        </p:spPr>
        <p:txBody>
          <a:bodyPr/>
          <a:lstStyle/>
          <a:p>
            <a:r>
              <a:rPr lang="en-US" dirty="0" smtClean="0">
                <a:latin typeface="Calibri" panose="020F0502020204030204" pitchFamily="34" charset="0"/>
                <a:cs typeface="Calibri" panose="020F0502020204030204" pitchFamily="34" charset="0"/>
              </a:rPr>
              <a:t>Measuring Burn Length in Wires</a:t>
            </a:r>
            <a:endParaRPr lang="en-US" dirty="0">
              <a:latin typeface="Calibri" panose="020F0502020204030204" pitchFamily="34" charset="0"/>
              <a:cs typeface="Calibri" panose="020F0502020204030204" pitchFamily="34" charset="0"/>
            </a:endParaRPr>
          </a:p>
        </p:txBody>
      </p:sp>
      <p:sp>
        <p:nvSpPr>
          <p:cNvPr id="2051" name="Content Placeholder 2050"/>
          <p:cNvSpPr>
            <a:spLocks noGrp="1"/>
          </p:cNvSpPr>
          <p:nvPr>
            <p:ph idx="1"/>
          </p:nvPr>
        </p:nvSpPr>
        <p:spPr>
          <a:xfrm>
            <a:off x="6248400" y="1219200"/>
            <a:ext cx="3924300" cy="4419600"/>
          </a:xfrm>
        </p:spPr>
        <p:txBody>
          <a:bodyPr/>
          <a:lstStyle/>
          <a:p>
            <a:r>
              <a:rPr lang="en-US" b="0" dirty="0" smtClean="0">
                <a:latin typeface="Calibri" panose="020F0502020204030204" pitchFamily="34" charset="0"/>
                <a:cs typeface="Calibri" panose="020F0502020204030204" pitchFamily="34" charset="0"/>
              </a:rPr>
              <a:t>The burn length is measured where the insulation is consumed and wire is exposed</a:t>
            </a:r>
          </a:p>
          <a:p>
            <a:r>
              <a:rPr lang="en-US" b="0" dirty="0" smtClean="0">
                <a:latin typeface="Calibri" panose="020F0502020204030204" pitchFamily="34" charset="0"/>
                <a:cs typeface="Calibri" panose="020F0502020204030204" pitchFamily="34" charset="0"/>
              </a:rPr>
              <a:t>Of the </a:t>
            </a:r>
            <a:r>
              <a:rPr lang="en-US" b="0" dirty="0" smtClean="0">
                <a:latin typeface="Calibri" panose="020F0502020204030204" pitchFamily="34" charset="0"/>
                <a:cs typeface="Calibri" panose="020F0502020204030204" pitchFamily="34" charset="0"/>
              </a:rPr>
              <a:t>3 </a:t>
            </a:r>
            <a:r>
              <a:rPr lang="en-US" b="0" dirty="0" smtClean="0">
                <a:latin typeface="Calibri" panose="020F0502020204030204" pitchFamily="34" charset="0"/>
                <a:cs typeface="Calibri" panose="020F0502020204030204" pitchFamily="34" charset="0"/>
              </a:rPr>
              <a:t>wires tested next to each other, the longest burn length is recorded for the test</a:t>
            </a:r>
            <a:endParaRPr lang="en-US" b="0" dirty="0">
              <a:latin typeface="Calibri" panose="020F0502020204030204" pitchFamily="34" charset="0"/>
              <a:cs typeface="Calibri" panose="020F0502020204030204" pitchFamily="34" charset="0"/>
            </a:endParaRPr>
          </a:p>
        </p:txBody>
      </p:sp>
      <p:cxnSp>
        <p:nvCxnSpPr>
          <p:cNvPr id="12" name="Straight Connector 11"/>
          <p:cNvCxnSpPr/>
          <p:nvPr/>
        </p:nvCxnSpPr>
        <p:spPr bwMode="auto">
          <a:xfrm>
            <a:off x="2952750" y="2708622"/>
            <a:ext cx="2667000" cy="0"/>
          </a:xfrm>
          <a:prstGeom prst="line">
            <a:avLst/>
          </a:prstGeom>
          <a:ln>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bwMode="auto">
          <a:xfrm>
            <a:off x="2981325" y="3775422"/>
            <a:ext cx="2609850" cy="0"/>
          </a:xfrm>
          <a:prstGeom prst="line">
            <a:avLst/>
          </a:prstGeom>
          <a:ln>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bwMode="auto">
          <a:xfrm>
            <a:off x="5448300" y="2708622"/>
            <a:ext cx="0" cy="1066800"/>
          </a:xfrm>
          <a:prstGeom prst="straightConnector1">
            <a:avLst/>
          </a:prstGeom>
          <a:ln>
            <a:solidFill>
              <a:srgbClr val="FF0000"/>
            </a:solidFill>
            <a:headEnd type="arrow"/>
            <a:tailEnd type="arrow"/>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53484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Comparing </a:t>
            </a:r>
            <a:r>
              <a:rPr lang="en-US" dirty="0" smtClean="0">
                <a:latin typeface="Calibri" panose="020F0502020204030204" pitchFamily="34" charset="0"/>
                <a:cs typeface="Calibri" panose="020F0502020204030204" pitchFamily="34" charset="0"/>
              </a:rPr>
              <a:t>New Test to </a:t>
            </a:r>
            <a:r>
              <a:rPr lang="en-US" dirty="0">
                <a:latin typeface="Calibri" panose="020F0502020204030204" pitchFamily="34" charset="0"/>
                <a:cs typeface="Calibri" panose="020F0502020204030204" pitchFamily="34" charset="0"/>
              </a:rPr>
              <a:t>Bunsen Burner Test</a:t>
            </a:r>
          </a:p>
        </p:txBody>
      </p:sp>
      <p:sp>
        <p:nvSpPr>
          <p:cNvPr id="3" name="Content Placeholder 2"/>
          <p:cNvSpPr>
            <a:spLocks noGrp="1"/>
          </p:cNvSpPr>
          <p:nvPr>
            <p:ph idx="1"/>
          </p:nvPr>
        </p:nvSpPr>
        <p:spPr>
          <a:xfrm>
            <a:off x="1028700" y="1447801"/>
            <a:ext cx="5430289" cy="4391025"/>
          </a:xfrm>
        </p:spPr>
        <p:txBody>
          <a:bodyPr/>
          <a:lstStyle/>
          <a:p>
            <a:pPr marL="0" indent="0">
              <a:buNone/>
            </a:pPr>
            <a:r>
              <a:rPr lang="en-US" sz="3200" dirty="0" smtClean="0">
                <a:latin typeface="Calibri" panose="020F0502020204030204" pitchFamily="34" charset="0"/>
                <a:cs typeface="Calibri" panose="020F0502020204030204" pitchFamily="34" charset="0"/>
              </a:rPr>
              <a:t>Wire M81044 </a:t>
            </a:r>
          </a:p>
          <a:p>
            <a:pPr lvl="1"/>
            <a:r>
              <a:rPr lang="en-US" sz="2800" dirty="0" smtClean="0">
                <a:latin typeface="Calibri" panose="020F0502020204030204" pitchFamily="34" charset="0"/>
                <a:cs typeface="Calibri" panose="020F0502020204030204" pitchFamily="34" charset="0"/>
              </a:rPr>
              <a:t>Bunsen Burner Test burn length = </a:t>
            </a:r>
            <a:r>
              <a:rPr lang="en-US" sz="2800" dirty="0" smtClean="0">
                <a:solidFill>
                  <a:srgbClr val="92D050"/>
                </a:solidFill>
                <a:latin typeface="Calibri" panose="020F0502020204030204" pitchFamily="34" charset="0"/>
                <a:cs typeface="Calibri" panose="020F0502020204030204" pitchFamily="34" charset="0"/>
              </a:rPr>
              <a:t>1.93 in.</a:t>
            </a:r>
          </a:p>
          <a:p>
            <a:pPr lvl="1"/>
            <a:r>
              <a:rPr lang="en-US" sz="2800" dirty="0" smtClean="0">
                <a:latin typeface="Calibri" panose="020F0502020204030204" pitchFamily="34" charset="0"/>
                <a:cs typeface="Calibri" panose="020F0502020204030204" pitchFamily="34" charset="0"/>
              </a:rPr>
              <a:t>New VFP burn length = </a:t>
            </a:r>
            <a:r>
              <a:rPr lang="en-US" sz="2800" dirty="0" smtClean="0">
                <a:solidFill>
                  <a:srgbClr val="FF0000"/>
                </a:solidFill>
                <a:latin typeface="Calibri" panose="020F0502020204030204" pitchFamily="34" charset="0"/>
                <a:cs typeface="Calibri" panose="020F0502020204030204" pitchFamily="34" charset="0"/>
              </a:rPr>
              <a:t>9.75 in.</a:t>
            </a:r>
          </a:p>
          <a:p>
            <a:pPr lvl="2"/>
            <a:r>
              <a:rPr lang="en-US" sz="2400" dirty="0" smtClean="0">
                <a:latin typeface="Calibri" panose="020F0502020204030204" pitchFamily="34" charset="0"/>
                <a:cs typeface="Calibri" panose="020F0502020204030204" pitchFamily="34" charset="0"/>
              </a:rPr>
              <a:t>With an average after flame of 1min 54 sec</a:t>
            </a:r>
          </a:p>
        </p:txBody>
      </p:sp>
      <p:pic>
        <p:nvPicPr>
          <p:cNvPr id="3075" name="Picture 3" descr="F:\DCIM\100CANON\IMG_02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09" r="20982" b="4821"/>
          <a:stretch/>
        </p:blipFill>
        <p:spPr bwMode="auto">
          <a:xfrm>
            <a:off x="7527808" y="954088"/>
            <a:ext cx="2763347" cy="499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02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Test Development Background</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71500" y="1333559"/>
            <a:ext cx="7211752" cy="4391025"/>
          </a:xfrm>
        </p:spPr>
        <p:txBody>
          <a:bodyPr/>
          <a:lstStyle/>
          <a:p>
            <a:r>
              <a:rPr lang="en-US" sz="2400" b="0" dirty="0">
                <a:latin typeface="Calibri" panose="020F0502020204030204" pitchFamily="34" charset="0"/>
                <a:cs typeface="Calibri" panose="020F0502020204030204" pitchFamily="34" charset="0"/>
              </a:rPr>
              <a:t>Previous testing has indicated current requirements for </a:t>
            </a:r>
            <a:r>
              <a:rPr lang="en-US" sz="2400" b="0" dirty="0" smtClean="0">
                <a:latin typeface="Calibri" panose="020F0502020204030204" pitchFamily="34" charset="0"/>
                <a:cs typeface="Calibri" panose="020F0502020204030204" pitchFamily="34" charset="0"/>
              </a:rPr>
              <a:t>materials in hidden areas are </a:t>
            </a:r>
            <a:r>
              <a:rPr lang="en-US" sz="2400" b="0" dirty="0">
                <a:latin typeface="Calibri" panose="020F0502020204030204" pitchFamily="34" charset="0"/>
                <a:cs typeface="Calibri" panose="020F0502020204030204" pitchFamily="34" charset="0"/>
              </a:rPr>
              <a:t>not adequate in evaluating fire propagation potential </a:t>
            </a:r>
            <a:r>
              <a:rPr lang="en-US" sz="2400" b="0" dirty="0" smtClean="0">
                <a:latin typeface="Calibri" panose="020F0502020204030204" pitchFamily="34" charset="0"/>
                <a:cs typeface="Calibri" panose="020F0502020204030204" pitchFamily="34" charset="0"/>
              </a:rPr>
              <a:t>when </a:t>
            </a:r>
            <a:r>
              <a:rPr lang="en-US" sz="2400" b="0" dirty="0">
                <a:latin typeface="Calibri" panose="020F0502020204030204" pitchFamily="34" charset="0"/>
                <a:cs typeface="Calibri" panose="020F0502020204030204" pitchFamily="34" charset="0"/>
              </a:rPr>
              <a:t>exposed to a moderately sized hidden fire</a:t>
            </a:r>
          </a:p>
          <a:p>
            <a:r>
              <a:rPr lang="en-US" sz="2400" b="0" dirty="0" smtClean="0">
                <a:latin typeface="Calibri" panose="020F0502020204030204" pitchFamily="34" charset="0"/>
                <a:cs typeface="Calibri" panose="020F0502020204030204" pitchFamily="34" charset="0"/>
              </a:rPr>
              <a:t>Current requirements only address thermal </a:t>
            </a:r>
            <a:r>
              <a:rPr lang="en-US" sz="2400" b="0" dirty="0">
                <a:latin typeface="Calibri" panose="020F0502020204030204" pitchFamily="34" charset="0"/>
                <a:cs typeface="Calibri" panose="020F0502020204030204" pitchFamily="34" charset="0"/>
              </a:rPr>
              <a:t>a</a:t>
            </a:r>
            <a:r>
              <a:rPr lang="en-US" sz="2400" b="0" dirty="0" smtClean="0">
                <a:latin typeface="Calibri" panose="020F0502020204030204" pitchFamily="34" charset="0"/>
                <a:cs typeface="Calibri" panose="020F0502020204030204" pitchFamily="34" charset="0"/>
              </a:rPr>
              <a:t>coustic insulation in inaccessible areas (Radiant Panel Test)</a:t>
            </a:r>
          </a:p>
          <a:p>
            <a:r>
              <a:rPr lang="en-US" sz="2400" b="0" dirty="0">
                <a:latin typeface="Calibri" panose="020F0502020204030204" pitchFamily="34" charset="0"/>
                <a:cs typeface="Calibri" panose="020F0502020204030204" pitchFamily="34" charset="0"/>
              </a:rPr>
              <a:t>A threat-based lab-scale test method is desired to more closely represent the fire </a:t>
            </a:r>
            <a:r>
              <a:rPr lang="en-US" sz="2400" b="0" dirty="0" smtClean="0">
                <a:latin typeface="Calibri" panose="020F0502020204030204" pitchFamily="34" charset="0"/>
                <a:cs typeface="Calibri" panose="020F0502020204030204" pitchFamily="34" charset="0"/>
              </a:rPr>
              <a:t>threat for wiring, ducting, and a non metallic fuselage structure</a:t>
            </a:r>
            <a:endParaRPr lang="en-US" sz="2400" b="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8973476" y="1048976"/>
            <a:ext cx="2591025" cy="2066723"/>
          </a:xfrm>
          <a:prstGeom prst="rect">
            <a:avLst/>
          </a:prstGeom>
        </p:spPr>
      </p:pic>
      <p:pic>
        <p:nvPicPr>
          <p:cNvPr id="5" name="Picture 4"/>
          <p:cNvPicPr>
            <a:picLocks noChangeAspect="1"/>
          </p:cNvPicPr>
          <p:nvPr/>
        </p:nvPicPr>
        <p:blipFill>
          <a:blip r:embed="rId3"/>
          <a:stretch>
            <a:fillRect/>
          </a:stretch>
        </p:blipFill>
        <p:spPr>
          <a:xfrm>
            <a:off x="8973476" y="3529071"/>
            <a:ext cx="2591025" cy="1938696"/>
          </a:xfrm>
          <a:prstGeom prst="rect">
            <a:avLst/>
          </a:prstGeom>
        </p:spPr>
      </p:pic>
    </p:spTree>
    <p:extLst>
      <p:ext uri="{BB962C8B-B14F-4D97-AF65-F5344CB8AC3E}">
        <p14:creationId xmlns:p14="http://schemas.microsoft.com/office/powerpoint/2010/main" val="3785189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2">
            <a:extLst>
              <a:ext uri="{28A0092B-C50C-407E-A947-70E740481C1C}">
                <a14:useLocalDpi xmlns:a14="http://schemas.microsoft.com/office/drawing/2010/main" val="0"/>
              </a:ext>
            </a:extLst>
          </a:blip>
          <a:srcRect t="1830"/>
          <a:stretch/>
        </p:blipFill>
        <p:spPr>
          <a:xfrm>
            <a:off x="1061557" y="3744590"/>
            <a:ext cx="4500049" cy="2666522"/>
          </a:xfrm>
          <a:prstGeom prst="rect">
            <a:avLst/>
          </a:prstGeom>
        </p:spPr>
      </p:pic>
      <p:sp>
        <p:nvSpPr>
          <p:cNvPr id="2" name="Title 1"/>
          <p:cNvSpPr>
            <a:spLocks noGrp="1"/>
          </p:cNvSpPr>
          <p:nvPr>
            <p:ph type="title"/>
          </p:nvPr>
        </p:nvSpPr>
        <p:spPr/>
        <p:txBody>
          <a:bodyPr/>
          <a:lstStyle/>
          <a:p>
            <a:r>
              <a:rPr lang="en-US" dirty="0" err="1" smtClean="0">
                <a:latin typeface="Calibri" panose="020F0502020204030204" pitchFamily="34" charset="0"/>
                <a:cs typeface="Calibri" panose="020F0502020204030204" pitchFamily="34" charset="0"/>
              </a:rPr>
              <a:t>Sleeving</a:t>
            </a: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Appropriate Method to Test?</a:t>
            </a:r>
            <a:endParaRPr lang="en-US" sz="28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71500" y="1437392"/>
            <a:ext cx="5480165" cy="4391025"/>
          </a:xfrm>
        </p:spPr>
        <p:txBody>
          <a:bodyPr/>
          <a:lstStyle/>
          <a:p>
            <a:r>
              <a:rPr lang="en-US" b="0" dirty="0" smtClean="0">
                <a:latin typeface="Calibri" panose="020F0502020204030204" pitchFamily="34" charset="0"/>
                <a:cs typeface="Calibri" panose="020F0502020204030204" pitchFamily="34" charset="0"/>
              </a:rPr>
              <a:t>Securing samples during testing</a:t>
            </a:r>
          </a:p>
          <a:p>
            <a:pPr lvl="1"/>
            <a:r>
              <a:rPr lang="en-US" dirty="0" smtClean="0">
                <a:latin typeface="Calibri" panose="020F0502020204030204" pitchFamily="34" charset="0"/>
                <a:cs typeface="Calibri" panose="020F0502020204030204" pitchFamily="34" charset="0"/>
              </a:rPr>
              <a:t>Alumina substrate</a:t>
            </a:r>
          </a:p>
          <a:p>
            <a:r>
              <a:rPr lang="en-US" b="0" dirty="0" smtClean="0">
                <a:latin typeface="Calibri" panose="020F0502020204030204" pitchFamily="34" charset="0"/>
                <a:cs typeface="Calibri" panose="020F0502020204030204" pitchFamily="34" charset="0"/>
              </a:rPr>
              <a:t>Sample holder accommodates wraps and tube type</a:t>
            </a:r>
          </a:p>
          <a:p>
            <a:r>
              <a:rPr lang="en-US" b="0" dirty="0" smtClean="0">
                <a:latin typeface="Calibri" panose="020F0502020204030204" pitchFamily="34" charset="0"/>
                <a:cs typeface="Calibri" panose="020F0502020204030204" pitchFamily="34" charset="0"/>
              </a:rPr>
              <a:t>Still in development</a:t>
            </a:r>
            <a:endParaRPr lang="en-US" b="0" dirty="0">
              <a:latin typeface="Calibri" panose="020F0502020204030204" pitchFamily="34" charset="0"/>
              <a:cs typeface="Calibri" panose="020F0502020204030204" pitchFamily="34"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722" y="1437392"/>
            <a:ext cx="5096586" cy="3829584"/>
          </a:xfrm>
          <a:prstGeom prst="rect">
            <a:avLst/>
          </a:prstGeom>
        </p:spPr>
      </p:pic>
    </p:spTree>
    <p:extLst>
      <p:ext uri="{BB962C8B-B14F-4D97-AF65-F5344CB8AC3E}">
        <p14:creationId xmlns:p14="http://schemas.microsoft.com/office/powerpoint/2010/main" val="3535501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Ducting</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60401" y="1508126"/>
            <a:ext cx="6355541" cy="4391025"/>
          </a:xfrm>
        </p:spPr>
        <p:txBody>
          <a:bodyPr/>
          <a:lstStyle/>
          <a:p>
            <a:r>
              <a:rPr lang="en-US" b="0" dirty="0" smtClean="0">
                <a:latin typeface="Calibri" panose="020F0502020204030204" pitchFamily="34" charset="0"/>
                <a:cs typeface="Calibri" panose="020F0502020204030204" pitchFamily="34" charset="0"/>
              </a:rPr>
              <a:t>Testing ducts: test flat or round?</a:t>
            </a:r>
          </a:p>
          <a:p>
            <a:r>
              <a:rPr lang="en-US" b="0" dirty="0" smtClean="0">
                <a:latin typeface="Calibri" panose="020F0502020204030204" pitchFamily="34" charset="0"/>
                <a:cs typeface="Calibri" panose="020F0502020204030204" pitchFamily="34" charset="0"/>
              </a:rPr>
              <a:t>Various possible methods to test ducts</a:t>
            </a:r>
          </a:p>
          <a:p>
            <a:pPr lvl="1"/>
            <a:r>
              <a:rPr lang="en-US" dirty="0" smtClean="0">
                <a:latin typeface="Calibri" panose="020F0502020204030204" pitchFamily="34" charset="0"/>
                <a:cs typeface="Calibri" panose="020F0502020204030204" pitchFamily="34" charset="0"/>
              </a:rPr>
              <a:t>Sample sizes (various diameters)</a:t>
            </a:r>
          </a:p>
          <a:p>
            <a:pPr lvl="1"/>
            <a:r>
              <a:rPr lang="en-US" b="0" dirty="0" smtClean="0">
                <a:latin typeface="Calibri" panose="020F0502020204030204" pitchFamily="34" charset="0"/>
                <a:cs typeface="Calibri" panose="020F0502020204030204" pitchFamily="34" charset="0"/>
              </a:rPr>
              <a:t>Geometric constraints</a:t>
            </a:r>
          </a:p>
          <a:p>
            <a:pPr lvl="1"/>
            <a:r>
              <a:rPr lang="en-US" dirty="0" smtClean="0">
                <a:latin typeface="Calibri" panose="020F0502020204030204" pitchFamily="34" charset="0"/>
                <a:cs typeface="Calibri" panose="020F0502020204030204" pitchFamily="34" charset="0"/>
              </a:rPr>
              <a:t>Ducts with coils</a:t>
            </a:r>
          </a:p>
        </p:txBody>
      </p:sp>
      <p:pic>
        <p:nvPicPr>
          <p:cNvPr id="5" name="Picture 4"/>
          <p:cNvPicPr>
            <a:picLocks noChangeAspect="1"/>
          </p:cNvPicPr>
          <p:nvPr/>
        </p:nvPicPr>
        <p:blipFill>
          <a:blip r:embed="rId2"/>
          <a:stretch>
            <a:fillRect/>
          </a:stretch>
        </p:blipFill>
        <p:spPr>
          <a:xfrm>
            <a:off x="7290262" y="550905"/>
            <a:ext cx="3480369" cy="5178109"/>
          </a:xfrm>
          <a:prstGeom prst="rect">
            <a:avLst/>
          </a:prstGeom>
        </p:spPr>
      </p:pic>
    </p:spTree>
    <p:extLst>
      <p:ext uri="{BB962C8B-B14F-4D97-AF65-F5344CB8AC3E}">
        <p14:creationId xmlns:p14="http://schemas.microsoft.com/office/powerpoint/2010/main" val="2182122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Testing Round Ducts</a:t>
            </a: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2703" y="1707810"/>
            <a:ext cx="4765586" cy="35741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57567" y="1707810"/>
            <a:ext cx="4765586" cy="3574190"/>
          </a:xfrm>
          <a:prstGeom prst="rect">
            <a:avLst/>
          </a:prstGeom>
        </p:spPr>
      </p:pic>
    </p:spTree>
    <p:extLst>
      <p:ext uri="{BB962C8B-B14F-4D97-AF65-F5344CB8AC3E}">
        <p14:creationId xmlns:p14="http://schemas.microsoft.com/office/powerpoint/2010/main" val="3577285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9622" y="1782109"/>
            <a:ext cx="5297883" cy="3438442"/>
          </a:xfrm>
          <a:prstGeom prst="rect">
            <a:avLst/>
          </a:prstGeom>
        </p:spPr>
      </p:pic>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Flat vs Round Duct Testing</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2"/>
          </p:nvPr>
        </p:nvSpPr>
        <p:spPr>
          <a:xfrm>
            <a:off x="6600305" y="2510443"/>
            <a:ext cx="4793713" cy="3388707"/>
          </a:xfrm>
        </p:spPr>
        <p:txBody>
          <a:bodyPr/>
          <a:lstStyle/>
          <a:p>
            <a:pPr marL="0" indent="0">
              <a:buNone/>
            </a:pPr>
            <a:r>
              <a:rPr lang="en-US" b="0" dirty="0" smtClean="0">
                <a:latin typeface="Calibri" panose="020F0502020204030204" pitchFamily="34" charset="0"/>
                <a:cs typeface="Calibri" panose="020F0502020204030204" pitchFamily="34" charset="0"/>
              </a:rPr>
              <a:t>Depending on the material type the flat sample may or may not burn longer than the round</a:t>
            </a:r>
            <a:endParaRPr lang="en-US" b="0" dirty="0">
              <a:latin typeface="Calibri" panose="020F0502020204030204" pitchFamily="34" charset="0"/>
              <a:cs typeface="Calibri" panose="020F0502020204030204" pitchFamily="34" charset="0"/>
            </a:endParaRP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b="89667"/>
          <a:stretch/>
        </p:blipFill>
        <p:spPr>
          <a:xfrm>
            <a:off x="2104975" y="1129819"/>
            <a:ext cx="7762696" cy="476559"/>
          </a:xfrm>
          <a:prstGeom prst="rect">
            <a:avLst/>
          </a:prstGeom>
        </p:spPr>
      </p:pic>
      <p:sp>
        <p:nvSpPr>
          <p:cNvPr id="11" name="5-Point Star 10"/>
          <p:cNvSpPr/>
          <p:nvPr/>
        </p:nvSpPr>
        <p:spPr bwMode="auto">
          <a:xfrm>
            <a:off x="2677297" y="4324311"/>
            <a:ext cx="288324" cy="280086"/>
          </a:xfrm>
          <a:prstGeom prst="star5">
            <a:avLst/>
          </a:prstGeom>
          <a:solidFill>
            <a:srgbClr val="FFC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5-Point Star 12"/>
          <p:cNvSpPr/>
          <p:nvPr/>
        </p:nvSpPr>
        <p:spPr bwMode="auto">
          <a:xfrm>
            <a:off x="679622" y="5408638"/>
            <a:ext cx="288324" cy="280086"/>
          </a:xfrm>
          <a:prstGeom prst="star5">
            <a:avLst/>
          </a:prstGeom>
          <a:solidFill>
            <a:srgbClr val="FFC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4" name="TextBox 13"/>
          <p:cNvSpPr txBox="1"/>
          <p:nvPr/>
        </p:nvSpPr>
        <p:spPr bwMode="auto">
          <a:xfrm>
            <a:off x="906161" y="5396282"/>
            <a:ext cx="39567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smtClean="0">
                <a:latin typeface="Calibri" panose="020F0502020204030204" pitchFamily="34" charset="0"/>
                <a:cs typeface="Calibri" panose="020F0502020204030204" pitchFamily="34" charset="0"/>
              </a:rPr>
              <a:t>Material Q was not a round duct but a 2 inch square cross section</a:t>
            </a: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0861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Flat vs Round Duct Testing</a:t>
            </a:r>
            <a:endParaRPr lang="en-US"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sz="half" idx="1"/>
          </p:nvPr>
        </p:nvPicPr>
        <p:blipFill>
          <a:blip r:embed="rId2"/>
          <a:stretch>
            <a:fillRect/>
          </a:stretch>
        </p:blipFill>
        <p:spPr>
          <a:xfrm>
            <a:off x="571500" y="1770447"/>
            <a:ext cx="5264150" cy="3350993"/>
          </a:xfrm>
          <a:prstGeom prst="rect">
            <a:avLst/>
          </a:prstGeom>
        </p:spPr>
      </p:pic>
      <p:sp>
        <p:nvSpPr>
          <p:cNvPr id="4" name="Content Placeholder 3"/>
          <p:cNvSpPr>
            <a:spLocks noGrp="1"/>
          </p:cNvSpPr>
          <p:nvPr>
            <p:ph sz="half" idx="2"/>
          </p:nvPr>
        </p:nvSpPr>
        <p:spPr/>
        <p:txBody>
          <a:bodyPr/>
          <a:lstStyle/>
          <a:p>
            <a:r>
              <a:rPr lang="en-US" b="0" dirty="0" smtClean="0">
                <a:latin typeface="Calibri" panose="020F0502020204030204" pitchFamily="34" charset="0"/>
                <a:cs typeface="Calibri" panose="020F0502020204030204" pitchFamily="34" charset="0"/>
              </a:rPr>
              <a:t>For the second set of materials, the flat burned longer than the round</a:t>
            </a:r>
          </a:p>
          <a:p>
            <a:r>
              <a:rPr lang="en-US" b="0" dirty="0" smtClean="0">
                <a:latin typeface="Calibri" panose="020F0502020204030204" pitchFamily="34" charset="0"/>
                <a:cs typeface="Calibri" panose="020F0502020204030204" pitchFamily="34" charset="0"/>
              </a:rPr>
              <a:t>This still is determined by the material type</a:t>
            </a:r>
          </a:p>
          <a:p>
            <a:r>
              <a:rPr lang="en-US" b="0" dirty="0" smtClean="0">
                <a:latin typeface="Calibri" panose="020F0502020204030204" pitchFamily="34" charset="0"/>
                <a:cs typeface="Calibri" panose="020F0502020204030204" pitchFamily="34" charset="0"/>
              </a:rPr>
              <a:t>Because of the differences, a test guideline will need to be chosen for uniformity</a:t>
            </a:r>
            <a:endParaRPr lang="en-US" b="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54447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Comparison of Different Diameter Tubes</a:t>
            </a:r>
            <a:endParaRPr lang="en-US" dirty="0">
              <a:latin typeface="Calibri" panose="020F0502020204030204" pitchFamily="34" charset="0"/>
              <a:cs typeface="Calibri" panose="020F0502020204030204" pitchFamily="34" charset="0"/>
            </a:endParaRPr>
          </a:p>
        </p:txBody>
      </p:sp>
      <p:pic>
        <p:nvPicPr>
          <p:cNvPr id="9"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289498" y="1543523"/>
            <a:ext cx="3578225" cy="2682875"/>
          </a:xfrm>
        </p:spPr>
      </p:pic>
      <p:pic>
        <p:nvPicPr>
          <p:cNvPr id="6" name="Picture 5"/>
          <p:cNvPicPr>
            <a:picLocks noChangeAspect="1"/>
          </p:cNvPicPr>
          <p:nvPr/>
        </p:nvPicPr>
        <p:blipFill>
          <a:blip r:embed="rId3"/>
          <a:stretch>
            <a:fillRect/>
          </a:stretch>
        </p:blipFill>
        <p:spPr>
          <a:xfrm>
            <a:off x="3556311" y="1090305"/>
            <a:ext cx="2690152" cy="3583767"/>
          </a:xfrm>
          <a:prstGeom prst="rect">
            <a:avLst/>
          </a:prstGeom>
        </p:spPr>
      </p:pic>
      <p:sp>
        <p:nvSpPr>
          <p:cNvPr id="7" name="TextBox 6"/>
          <p:cNvSpPr txBox="1"/>
          <p:nvPr/>
        </p:nvSpPr>
        <p:spPr bwMode="auto">
          <a:xfrm>
            <a:off x="3567326" y="4829671"/>
            <a:ext cx="28699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a:latin typeface="Calibri" panose="020F0502020204030204" pitchFamily="34" charset="0"/>
                <a:cs typeface="Calibri" panose="020F0502020204030204" pitchFamily="34" charset="0"/>
              </a:rPr>
              <a:t>2</a:t>
            </a:r>
            <a:r>
              <a:rPr lang="en-US" sz="2000" b="1" dirty="0" smtClean="0">
                <a:latin typeface="Calibri" panose="020F0502020204030204" pitchFamily="34" charset="0"/>
                <a:cs typeface="Calibri" panose="020F0502020204030204" pitchFamily="34" charset="0"/>
              </a:rPr>
              <a:t> inch Diameter tube</a:t>
            </a:r>
          </a:p>
          <a:p>
            <a:pPr>
              <a:buFontTx/>
              <a:buNone/>
            </a:pPr>
            <a:r>
              <a:rPr lang="en-US" sz="2000" b="1" dirty="0" smtClean="0">
                <a:solidFill>
                  <a:srgbClr val="FF0000"/>
                </a:solidFill>
                <a:latin typeface="Calibri" panose="020F0502020204030204" pitchFamily="34" charset="0"/>
                <a:cs typeface="Calibri" panose="020F0502020204030204" pitchFamily="34" charset="0"/>
              </a:rPr>
              <a:t>1.75</a:t>
            </a:r>
            <a:r>
              <a:rPr lang="en-US" sz="2000" b="1" dirty="0" smtClean="0">
                <a:latin typeface="Calibri" panose="020F0502020204030204" pitchFamily="34" charset="0"/>
                <a:cs typeface="Calibri" panose="020F0502020204030204" pitchFamily="34" charset="0"/>
              </a:rPr>
              <a:t> inch burn length</a:t>
            </a:r>
          </a:p>
          <a:p>
            <a:pPr>
              <a:buFontTx/>
              <a:buNone/>
            </a:pPr>
            <a:r>
              <a:rPr lang="en-US" sz="2000" b="1" dirty="0" smtClean="0">
                <a:latin typeface="Calibri" panose="020F0502020204030204" pitchFamily="34" charset="0"/>
                <a:cs typeface="Calibri" panose="020F0502020204030204" pitchFamily="34" charset="0"/>
              </a:rPr>
              <a:t>20% Standard Deviation</a:t>
            </a:r>
            <a:endParaRPr lang="en-US" sz="2000" b="1" dirty="0">
              <a:latin typeface="Calibri" panose="020F0502020204030204" pitchFamily="34" charset="0"/>
              <a:cs typeface="Calibri" panose="020F0502020204030204" pitchFamily="34" charset="0"/>
            </a:endParaRPr>
          </a:p>
        </p:txBody>
      </p:sp>
      <p:sp>
        <p:nvSpPr>
          <p:cNvPr id="8" name="TextBox 7"/>
          <p:cNvSpPr txBox="1"/>
          <p:nvPr/>
        </p:nvSpPr>
        <p:spPr bwMode="auto">
          <a:xfrm>
            <a:off x="6748187" y="4807497"/>
            <a:ext cx="28699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latin typeface="Calibri" panose="020F0502020204030204" pitchFamily="34" charset="0"/>
                <a:cs typeface="Calibri" panose="020F0502020204030204" pitchFamily="34" charset="0"/>
              </a:rPr>
              <a:t>3 inch Diameter tube</a:t>
            </a:r>
          </a:p>
          <a:p>
            <a:pPr>
              <a:buFontTx/>
              <a:buNone/>
            </a:pPr>
            <a:r>
              <a:rPr lang="en-US" sz="2000" b="1" dirty="0" smtClean="0">
                <a:solidFill>
                  <a:srgbClr val="FF0000"/>
                </a:solidFill>
                <a:latin typeface="Calibri" panose="020F0502020204030204" pitchFamily="34" charset="0"/>
                <a:cs typeface="Calibri" panose="020F0502020204030204" pitchFamily="34" charset="0"/>
              </a:rPr>
              <a:t>2.0</a:t>
            </a:r>
            <a:r>
              <a:rPr lang="en-US" sz="2000" b="1" dirty="0" smtClean="0">
                <a:latin typeface="Calibri" panose="020F0502020204030204" pitchFamily="34" charset="0"/>
                <a:cs typeface="Calibri" panose="020F0502020204030204" pitchFamily="34" charset="0"/>
              </a:rPr>
              <a:t> inch burn length</a:t>
            </a:r>
          </a:p>
          <a:p>
            <a:pPr>
              <a:buFontTx/>
              <a:buNone/>
            </a:pPr>
            <a:r>
              <a:rPr lang="en-US" sz="2000" b="1" dirty="0" smtClean="0">
                <a:latin typeface="Calibri" panose="020F0502020204030204" pitchFamily="34" charset="0"/>
                <a:cs typeface="Calibri" panose="020F0502020204030204" pitchFamily="34" charset="0"/>
              </a:rPr>
              <a:t>8.1% Standard Deviation</a:t>
            </a:r>
            <a:endParaRPr lang="en-US" sz="20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377777" y="1090306"/>
            <a:ext cx="2687825" cy="3583767"/>
          </a:xfrm>
          <a:prstGeom prst="rect">
            <a:avLst/>
          </a:prstGeom>
        </p:spPr>
      </p:pic>
      <p:sp>
        <p:nvSpPr>
          <p:cNvPr id="10" name="TextBox 9"/>
          <p:cNvSpPr txBox="1"/>
          <p:nvPr/>
        </p:nvSpPr>
        <p:spPr bwMode="auto">
          <a:xfrm>
            <a:off x="253086" y="4829671"/>
            <a:ext cx="30673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latin typeface="Calibri" panose="020F0502020204030204" pitchFamily="34" charset="0"/>
                <a:cs typeface="Calibri" panose="020F0502020204030204" pitchFamily="34" charset="0"/>
              </a:rPr>
              <a:t>Open slit 1” Diameter tube</a:t>
            </a:r>
          </a:p>
          <a:p>
            <a:pPr>
              <a:buFontTx/>
              <a:buNone/>
            </a:pPr>
            <a:r>
              <a:rPr lang="en-US" sz="2000" b="1" dirty="0" smtClean="0">
                <a:latin typeface="Calibri" panose="020F0502020204030204" pitchFamily="34" charset="0"/>
                <a:cs typeface="Calibri" panose="020F0502020204030204" pitchFamily="34" charset="0"/>
              </a:rPr>
              <a:t>2.44 inch burn length</a:t>
            </a:r>
          </a:p>
          <a:p>
            <a:pPr>
              <a:buFontTx/>
              <a:buNone/>
            </a:pPr>
            <a:r>
              <a:rPr lang="en-US" sz="2000" b="1" dirty="0" smtClean="0">
                <a:latin typeface="Calibri" panose="020F0502020204030204" pitchFamily="34" charset="0"/>
                <a:cs typeface="Calibri" panose="020F0502020204030204" pitchFamily="34" charset="0"/>
              </a:rPr>
              <a:t>5.6% Standard Deviation</a:t>
            </a:r>
            <a:endParaRPr lang="en-US" sz="2000" b="1"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5"/>
          <a:stretch>
            <a:fillRect/>
          </a:stretch>
        </p:blipFill>
        <p:spPr>
          <a:xfrm>
            <a:off x="9618156" y="1346661"/>
            <a:ext cx="2404869" cy="3209271"/>
          </a:xfrm>
          <a:prstGeom prst="rect">
            <a:avLst/>
          </a:prstGeom>
        </p:spPr>
      </p:pic>
    </p:spTree>
    <p:extLst>
      <p:ext uri="{BB962C8B-B14F-4D97-AF65-F5344CB8AC3E}">
        <p14:creationId xmlns:p14="http://schemas.microsoft.com/office/powerpoint/2010/main" val="1519478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Comparison of Different Diameter Tubes</a:t>
            </a:r>
            <a:endParaRPr lang="en-US" dirty="0">
              <a:latin typeface="Calibri" panose="020F0502020204030204" pitchFamily="34" charset="0"/>
              <a:cs typeface="Calibri" panose="020F0502020204030204" pitchFamily="34" charset="0"/>
            </a:endParaRPr>
          </a:p>
        </p:txBody>
      </p:sp>
      <p:sp>
        <p:nvSpPr>
          <p:cNvPr id="5" name="Content Placeholder 4"/>
          <p:cNvSpPr>
            <a:spLocks noGrp="1"/>
          </p:cNvSpPr>
          <p:nvPr>
            <p:ph sz="half" idx="2"/>
          </p:nvPr>
        </p:nvSpPr>
        <p:spPr>
          <a:xfrm>
            <a:off x="571500" y="1041690"/>
            <a:ext cx="5266267" cy="4391025"/>
          </a:xfrm>
        </p:spPr>
        <p:txBody>
          <a:bodyPr/>
          <a:lstStyle/>
          <a:p>
            <a:r>
              <a:rPr lang="en-US" b="0" dirty="0" smtClean="0">
                <a:latin typeface="Calibri" panose="020F0502020204030204" pitchFamily="34" charset="0"/>
                <a:cs typeface="Calibri" panose="020F0502020204030204" pitchFamily="34" charset="0"/>
              </a:rPr>
              <a:t>The 1-inch diameter duct is not comparable to the other two because the backs were not taped closed</a:t>
            </a:r>
          </a:p>
          <a:p>
            <a:r>
              <a:rPr lang="en-US" b="0" dirty="0" smtClean="0">
                <a:latin typeface="Calibri" panose="020F0502020204030204" pitchFamily="34" charset="0"/>
                <a:cs typeface="Calibri" panose="020F0502020204030204" pitchFamily="34" charset="0"/>
              </a:rPr>
              <a:t>The larger diameter 3-inch duct had a slightly higher burn length than the 2-inch diameter duct</a:t>
            </a:r>
          </a:p>
          <a:p>
            <a:r>
              <a:rPr lang="en-US" b="0" dirty="0" smtClean="0">
                <a:latin typeface="Calibri" panose="020F0502020204030204" pitchFamily="34" charset="0"/>
                <a:cs typeface="Calibri" panose="020F0502020204030204" pitchFamily="34" charset="0"/>
              </a:rPr>
              <a:t>The 4-inch diameter duct could not be tested because the material clogs the ribbon burner during testing, voiding the test.</a:t>
            </a:r>
          </a:p>
        </p:txBody>
      </p:sp>
      <p:pic>
        <p:nvPicPr>
          <p:cNvPr id="7" name="Picture 6"/>
          <p:cNvPicPr>
            <a:picLocks noChangeAspect="1"/>
          </p:cNvPicPr>
          <p:nvPr/>
        </p:nvPicPr>
        <p:blipFill>
          <a:blip r:embed="rId2"/>
          <a:stretch>
            <a:fillRect/>
          </a:stretch>
        </p:blipFill>
        <p:spPr>
          <a:xfrm>
            <a:off x="5837767" y="1640221"/>
            <a:ext cx="6255038" cy="3627434"/>
          </a:xfrm>
          <a:prstGeom prst="rect">
            <a:avLst/>
          </a:prstGeom>
        </p:spPr>
      </p:pic>
    </p:spTree>
    <p:extLst>
      <p:ext uri="{BB962C8B-B14F-4D97-AF65-F5344CB8AC3E}">
        <p14:creationId xmlns:p14="http://schemas.microsoft.com/office/powerpoint/2010/main" val="258882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Comments or Questions?</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48790" y="1066801"/>
            <a:ext cx="8050213" cy="4391025"/>
          </a:xfrm>
        </p:spPr>
        <p:txBody>
          <a:bodyPr/>
          <a:lstStyle/>
          <a:p>
            <a:pPr marL="0" indent="0">
              <a:spcBef>
                <a:spcPts val="0"/>
              </a:spcBef>
              <a:buNone/>
            </a:pPr>
            <a:r>
              <a:rPr lang="en-US" dirty="0" smtClean="0">
                <a:latin typeface="Calibri" panose="020F0502020204030204" pitchFamily="34" charset="0"/>
                <a:cs typeface="Calibri" panose="020F0502020204030204" pitchFamily="34" charset="0"/>
              </a:rPr>
              <a:t>Tina Emami</a:t>
            </a:r>
          </a:p>
          <a:p>
            <a:pPr marL="0" indent="0">
              <a:spcBef>
                <a:spcPts val="0"/>
              </a:spcBef>
              <a:buNone/>
            </a:pPr>
            <a:r>
              <a:rPr lang="en-US" dirty="0" smtClean="0">
                <a:latin typeface="Calibri" panose="020F0502020204030204" pitchFamily="34" charset="0"/>
                <a:cs typeface="Calibri" panose="020F0502020204030204" pitchFamily="34" charset="0"/>
              </a:rPr>
              <a:t>	</a:t>
            </a:r>
            <a:r>
              <a:rPr lang="en-US" sz="2000" b="0" dirty="0">
                <a:latin typeface="Calibri" panose="020F0502020204030204" pitchFamily="34" charset="0"/>
                <a:cs typeface="Calibri" panose="020F0502020204030204" pitchFamily="34" charset="0"/>
              </a:rPr>
              <a:t>William J Hughes Technical Center</a:t>
            </a:r>
          </a:p>
          <a:p>
            <a:pPr marL="0" indent="0">
              <a:spcBef>
                <a:spcPts val="0"/>
              </a:spcBef>
              <a:buNone/>
            </a:pP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Bldg</a:t>
            </a:r>
            <a:r>
              <a:rPr lang="en-US" sz="2000" b="0" dirty="0">
                <a:latin typeface="Calibri" panose="020F0502020204030204" pitchFamily="34" charset="0"/>
                <a:cs typeface="Calibri" panose="020F0502020204030204" pitchFamily="34" charset="0"/>
              </a:rPr>
              <a:t> 275, ANG-E212</a:t>
            </a:r>
          </a:p>
          <a:p>
            <a:pPr marL="0" indent="0">
              <a:spcBef>
                <a:spcPts val="0"/>
              </a:spcBef>
              <a:buNone/>
            </a:pPr>
            <a:r>
              <a:rPr lang="en-US" sz="2000" b="0" dirty="0">
                <a:latin typeface="Calibri" panose="020F0502020204030204" pitchFamily="34" charset="0"/>
                <a:cs typeface="Calibri" panose="020F0502020204030204" pitchFamily="34" charset="0"/>
              </a:rPr>
              <a:t>	Atlantic City, NJ 08405</a:t>
            </a:r>
          </a:p>
          <a:p>
            <a:pPr marL="0" indent="0">
              <a:spcBef>
                <a:spcPts val="0"/>
              </a:spcBef>
              <a:buNone/>
            </a:pPr>
            <a:r>
              <a:rPr lang="en-US" sz="2000" b="0" dirty="0">
                <a:latin typeface="Calibri" panose="020F0502020204030204" pitchFamily="34" charset="0"/>
                <a:cs typeface="Calibri" panose="020F0502020204030204" pitchFamily="34" charset="0"/>
              </a:rPr>
              <a:t>	(609)-485-4277</a:t>
            </a:r>
          </a:p>
          <a:p>
            <a:pPr marL="0" indent="0">
              <a:spcBef>
                <a:spcPts val="0"/>
              </a:spcBef>
              <a:buNone/>
            </a:pPr>
            <a:r>
              <a:rPr lang="en-US" sz="2000" b="0" dirty="0">
                <a:latin typeface="Calibri" panose="020F0502020204030204" pitchFamily="34" charset="0"/>
                <a:cs typeface="Calibri" panose="020F0502020204030204" pitchFamily="34" charset="0"/>
              </a:rPr>
              <a:t>	Tina.Emami@faa.gov</a:t>
            </a:r>
          </a:p>
          <a:p>
            <a:pPr marL="0" indent="0">
              <a:spcBef>
                <a:spcPts val="0"/>
              </a:spcBef>
              <a:buNone/>
            </a:pPr>
            <a:endParaRPr lang="en-US" dirty="0" smtClean="0">
              <a:latin typeface="Calibri" panose="020F0502020204030204" pitchFamily="34" charset="0"/>
              <a:cs typeface="Calibri" panose="020F0502020204030204" pitchFamily="34" charset="0"/>
            </a:endParaRPr>
          </a:p>
          <a:p>
            <a:pPr marL="0" indent="0">
              <a:spcBef>
                <a:spcPts val="0"/>
              </a:spcBef>
              <a:buNone/>
            </a:pPr>
            <a:r>
              <a:rPr lang="en-US" dirty="0" smtClean="0">
                <a:latin typeface="Calibri" panose="020F0502020204030204" pitchFamily="34" charset="0"/>
                <a:cs typeface="Calibri" panose="020F0502020204030204" pitchFamily="34" charset="0"/>
              </a:rPr>
              <a:t>Rick </a:t>
            </a:r>
            <a:r>
              <a:rPr lang="en-US" dirty="0" err="1" smtClean="0">
                <a:latin typeface="Calibri" panose="020F0502020204030204" pitchFamily="34" charset="0"/>
                <a:cs typeface="Calibri" panose="020F0502020204030204" pitchFamily="34" charset="0"/>
              </a:rPr>
              <a:t>Whedbee</a:t>
            </a:r>
            <a:endParaRPr lang="en-US" dirty="0" smtClean="0">
              <a:latin typeface="Calibri" panose="020F0502020204030204" pitchFamily="34" charset="0"/>
              <a:cs typeface="Calibri" panose="020F0502020204030204" pitchFamily="34" charset="0"/>
            </a:endParaRPr>
          </a:p>
          <a:p>
            <a:pPr marL="0" indent="0">
              <a:spcBef>
                <a:spcPts val="0"/>
              </a:spcBef>
              <a:buNone/>
            </a:pPr>
            <a:r>
              <a:rPr lang="en-US" dirty="0">
                <a:latin typeface="Calibri" panose="020F0502020204030204" pitchFamily="34" charset="0"/>
                <a:cs typeface="Calibri" panose="020F0502020204030204" pitchFamily="34" charset="0"/>
              </a:rPr>
              <a:t>	</a:t>
            </a:r>
            <a:r>
              <a:rPr lang="en-US" sz="2000" b="0" dirty="0">
                <a:latin typeface="Calibri" panose="020F0502020204030204" pitchFamily="34" charset="0"/>
                <a:cs typeface="Calibri" panose="020F0502020204030204" pitchFamily="34" charset="0"/>
              </a:rPr>
              <a:t>William J Hughes Technical Center</a:t>
            </a:r>
          </a:p>
          <a:p>
            <a:pPr marL="0" indent="0">
              <a:spcBef>
                <a:spcPts val="0"/>
              </a:spcBef>
              <a:buNone/>
            </a:pPr>
            <a:r>
              <a:rPr lang="en-US" sz="2000" b="0" dirty="0">
                <a:latin typeface="Calibri" panose="020F0502020204030204" pitchFamily="34" charset="0"/>
                <a:cs typeface="Calibri" panose="020F0502020204030204" pitchFamily="34" charset="0"/>
              </a:rPr>
              <a:t>	</a:t>
            </a:r>
            <a:r>
              <a:rPr lang="en-US" sz="2000" b="0" dirty="0" err="1">
                <a:latin typeface="Calibri" panose="020F0502020204030204" pitchFamily="34" charset="0"/>
                <a:cs typeface="Calibri" panose="020F0502020204030204" pitchFamily="34" charset="0"/>
              </a:rPr>
              <a:t>Bldg</a:t>
            </a:r>
            <a:r>
              <a:rPr lang="en-US" sz="2000" b="0" dirty="0">
                <a:latin typeface="Calibri" panose="020F0502020204030204" pitchFamily="34" charset="0"/>
                <a:cs typeface="Calibri" panose="020F0502020204030204" pitchFamily="34" charset="0"/>
              </a:rPr>
              <a:t> 275, ANG-E212</a:t>
            </a:r>
          </a:p>
          <a:p>
            <a:pPr marL="0" indent="0">
              <a:spcBef>
                <a:spcPts val="0"/>
              </a:spcBef>
              <a:buNone/>
            </a:pPr>
            <a:r>
              <a:rPr lang="en-US" sz="2000" b="0" dirty="0">
                <a:latin typeface="Calibri" panose="020F0502020204030204" pitchFamily="34" charset="0"/>
                <a:cs typeface="Calibri" panose="020F0502020204030204" pitchFamily="34" charset="0"/>
              </a:rPr>
              <a:t>	Atlantic City, NJ 08405</a:t>
            </a:r>
          </a:p>
          <a:p>
            <a:pPr marL="0" indent="0">
              <a:spcBef>
                <a:spcPts val="0"/>
              </a:spcBef>
              <a:buNone/>
            </a:pPr>
            <a:r>
              <a:rPr lang="en-US" sz="2000" b="0" dirty="0">
                <a:latin typeface="Calibri" panose="020F0502020204030204" pitchFamily="34" charset="0"/>
                <a:cs typeface="Calibri" panose="020F0502020204030204" pitchFamily="34" charset="0"/>
              </a:rPr>
              <a:t>	(609)-485-4610</a:t>
            </a:r>
          </a:p>
          <a:p>
            <a:pPr marL="0" indent="0">
              <a:spcBef>
                <a:spcPts val="0"/>
              </a:spcBef>
              <a:buNone/>
            </a:pPr>
            <a:r>
              <a:rPr lang="en-US" sz="2000" b="0" dirty="0">
                <a:latin typeface="Calibri" panose="020F0502020204030204" pitchFamily="34" charset="0"/>
                <a:cs typeface="Calibri" panose="020F0502020204030204" pitchFamily="34" charset="0"/>
              </a:rPr>
              <a:t>	Rick.Whedbee@faa.gov</a:t>
            </a:r>
          </a:p>
          <a:p>
            <a:pPr marL="0" indent="0">
              <a:buNone/>
            </a:pPr>
            <a:endParaRPr lang="en-US" dirty="0"/>
          </a:p>
        </p:txBody>
      </p:sp>
      <p:pic>
        <p:nvPicPr>
          <p:cNvPr id="4" name="Picture 3"/>
          <p:cNvPicPr>
            <a:picLocks noChangeAspect="1"/>
          </p:cNvPicPr>
          <p:nvPr/>
        </p:nvPicPr>
        <p:blipFill>
          <a:blip r:embed="rId2"/>
          <a:stretch>
            <a:fillRect/>
          </a:stretch>
        </p:blipFill>
        <p:spPr>
          <a:xfrm>
            <a:off x="7174240" y="1820068"/>
            <a:ext cx="4560203" cy="3267739"/>
          </a:xfrm>
          <a:prstGeom prst="rect">
            <a:avLst/>
          </a:prstGeom>
        </p:spPr>
      </p:pic>
    </p:spTree>
    <p:extLst>
      <p:ext uri="{BB962C8B-B14F-4D97-AF65-F5344CB8AC3E}">
        <p14:creationId xmlns:p14="http://schemas.microsoft.com/office/powerpoint/2010/main" val="1656055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Objectives</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164" y="1277466"/>
            <a:ext cx="7178426" cy="4391025"/>
          </a:xfrm>
        </p:spPr>
        <p:txBody>
          <a:bodyPr/>
          <a:lstStyle/>
          <a:p>
            <a:r>
              <a:rPr lang="en-US" b="0" dirty="0" smtClean="0">
                <a:latin typeface="Calibri" panose="020F0502020204030204" pitchFamily="34" charset="0"/>
                <a:cs typeface="Calibri" panose="020F0502020204030204" pitchFamily="34" charset="0"/>
              </a:rPr>
              <a:t>The need was demonstrated to test composite structure components and other non-metallic, extensively used parts in inaccessible areas. These include:</a:t>
            </a:r>
          </a:p>
          <a:p>
            <a:pPr lvl="1"/>
            <a:r>
              <a:rPr lang="en-US" dirty="0" smtClean="0">
                <a:latin typeface="Calibri" panose="020F0502020204030204" pitchFamily="34" charset="0"/>
                <a:cs typeface="Calibri" panose="020F0502020204030204" pitchFamily="34" charset="0"/>
              </a:rPr>
              <a:t>Composite Fuselage</a:t>
            </a:r>
          </a:p>
          <a:p>
            <a:pPr lvl="1"/>
            <a:r>
              <a:rPr lang="en-US" dirty="0" smtClean="0">
                <a:latin typeface="Calibri" panose="020F0502020204030204" pitchFamily="34" charset="0"/>
                <a:cs typeface="Calibri" panose="020F0502020204030204" pitchFamily="34" charset="0"/>
              </a:rPr>
              <a:t>Wiring / </a:t>
            </a:r>
            <a:r>
              <a:rPr lang="en-US" dirty="0" err="1" smtClean="0">
                <a:latin typeface="Calibri" panose="020F0502020204030204" pitchFamily="34" charset="0"/>
                <a:cs typeface="Calibri" panose="020F0502020204030204" pitchFamily="34" charset="0"/>
              </a:rPr>
              <a:t>Sleeving</a:t>
            </a:r>
            <a:endParaRPr lang="en-US" dirty="0" smtClean="0">
              <a:latin typeface="Calibri" panose="020F0502020204030204" pitchFamily="34" charset="0"/>
              <a:cs typeface="Calibri" panose="020F0502020204030204" pitchFamily="34" charset="0"/>
            </a:endParaRPr>
          </a:p>
          <a:p>
            <a:pPr lvl="1"/>
            <a:r>
              <a:rPr lang="en-US" dirty="0" smtClean="0">
                <a:latin typeface="Calibri" panose="020F0502020204030204" pitchFamily="34" charset="0"/>
                <a:cs typeface="Calibri" panose="020F0502020204030204" pitchFamily="34" charset="0"/>
              </a:rPr>
              <a:t>Ducting</a:t>
            </a:r>
          </a:p>
          <a:p>
            <a:r>
              <a:rPr lang="en-US" b="0" dirty="0" smtClean="0">
                <a:latin typeface="Calibri" panose="020F0502020204030204" pitchFamily="34" charset="0"/>
                <a:cs typeface="Calibri" panose="020F0502020204030204" pitchFamily="34" charset="0"/>
              </a:rPr>
              <a:t>The parameters of the test were developed through realistic full scale tests.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775" y="3284912"/>
            <a:ext cx="3429000" cy="219551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a:grpSpLocks/>
          </p:cNvGrpSpPr>
          <p:nvPr/>
        </p:nvGrpSpPr>
        <p:grpSpPr bwMode="auto">
          <a:xfrm>
            <a:off x="7984375" y="617912"/>
            <a:ext cx="2998788" cy="2398713"/>
            <a:chOff x="3600" y="1248"/>
            <a:chExt cx="1313" cy="1031"/>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1248"/>
              <a:ext cx="764" cy="10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1248"/>
              <a:ext cx="497" cy="1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Text Box 8"/>
          <p:cNvSpPr txBox="1">
            <a:spLocks noChangeArrowheads="1"/>
          </p:cNvSpPr>
          <p:nvPr/>
        </p:nvSpPr>
        <p:spPr bwMode="auto">
          <a:xfrm>
            <a:off x="8289175" y="2903912"/>
            <a:ext cx="2514600" cy="4667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sz="1200" i="1"/>
              <a:t>Hidden Area Fire Source – 4”x4”x9” polyurethane foam block</a:t>
            </a:r>
          </a:p>
        </p:txBody>
      </p:sp>
    </p:spTree>
    <p:extLst>
      <p:ext uri="{BB962C8B-B14F-4D97-AF65-F5344CB8AC3E}">
        <p14:creationId xmlns:p14="http://schemas.microsoft.com/office/powerpoint/2010/main" val="3641855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06" y="219798"/>
            <a:ext cx="9819318" cy="609600"/>
          </a:xfrm>
        </p:spPr>
        <p:txBody>
          <a:bodyPr/>
          <a:lstStyle/>
          <a:p>
            <a:r>
              <a:rPr lang="en-US" dirty="0" smtClean="0">
                <a:latin typeface="Calibri" panose="020F0502020204030204" pitchFamily="34" charset="0"/>
                <a:cs typeface="Calibri" panose="020F0502020204030204" pitchFamily="34" charset="0"/>
              </a:rPr>
              <a:t>Development of New Flammability Test</a:t>
            </a:r>
            <a:endParaRPr lang="en-US" dirty="0">
              <a:latin typeface="Calibri" panose="020F0502020204030204" pitchFamily="34" charset="0"/>
              <a:cs typeface="Calibri" panose="020F0502020204030204" pitchFamily="34" charset="0"/>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4065" y="929150"/>
            <a:ext cx="3724795" cy="2438740"/>
          </a:xfrm>
        </p:spPr>
      </p:pic>
      <p:sp>
        <p:nvSpPr>
          <p:cNvPr id="5" name="Content Placeholder 2"/>
          <p:cNvSpPr txBox="1">
            <a:spLocks/>
          </p:cNvSpPr>
          <p:nvPr/>
        </p:nvSpPr>
        <p:spPr bwMode="auto">
          <a:xfrm>
            <a:off x="764771" y="1341668"/>
            <a:ext cx="5145578" cy="4419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2400" b="0" kern="0" dirty="0" smtClean="0">
                <a:latin typeface="Calibri" panose="020F0502020204030204" pitchFamily="34" charset="0"/>
                <a:cs typeface="Calibri" panose="020F0502020204030204" pitchFamily="34" charset="0"/>
              </a:rPr>
              <a:t>Additional scaled tests were conducted based on realistic threats</a:t>
            </a:r>
          </a:p>
          <a:p>
            <a:r>
              <a:rPr lang="en-US" sz="2400" b="0" kern="0" dirty="0" smtClean="0">
                <a:latin typeface="Calibri" panose="020F0502020204030204" pitchFamily="34" charset="0"/>
                <a:cs typeface="Calibri" panose="020F0502020204030204" pitchFamily="34" charset="0"/>
              </a:rPr>
              <a:t>The </a:t>
            </a:r>
            <a:r>
              <a:rPr lang="en-US" sz="2400" b="0" kern="0" dirty="0">
                <a:latin typeface="Calibri" panose="020F0502020204030204" pitchFamily="34" charset="0"/>
                <a:cs typeface="Calibri" panose="020F0502020204030204" pitchFamily="34" charset="0"/>
              </a:rPr>
              <a:t>foam block fire source was characterized by measuring the heat flux gradient along an insulated board for the duration of the foam burning event</a:t>
            </a:r>
          </a:p>
          <a:p>
            <a:r>
              <a:rPr lang="en-US" sz="2400" b="0" kern="0" dirty="0">
                <a:latin typeface="Calibri" panose="020F0502020204030204" pitchFamily="34" charset="0"/>
                <a:cs typeface="Calibri" panose="020F0502020204030204" pitchFamily="34" charset="0"/>
              </a:rPr>
              <a:t>This heat flux gradient was </a:t>
            </a:r>
            <a:r>
              <a:rPr lang="en-US" sz="2400" b="0" kern="0" dirty="0" smtClean="0">
                <a:latin typeface="Calibri" panose="020F0502020204030204" pitchFamily="34" charset="0"/>
                <a:cs typeface="Calibri" panose="020F0502020204030204" pitchFamily="34" charset="0"/>
              </a:rPr>
              <a:t>used as the basis </a:t>
            </a:r>
            <a:r>
              <a:rPr lang="en-US" sz="2400" b="0" kern="0" dirty="0">
                <a:latin typeface="Calibri" panose="020F0502020204030204" pitchFamily="34" charset="0"/>
                <a:cs typeface="Calibri" panose="020F0502020204030204" pitchFamily="34" charset="0"/>
              </a:rPr>
              <a:t>to </a:t>
            </a:r>
            <a:r>
              <a:rPr lang="en-US" sz="2400" b="0" kern="0" dirty="0" smtClean="0">
                <a:latin typeface="Calibri" panose="020F0502020204030204" pitchFamily="34" charset="0"/>
                <a:cs typeface="Calibri" panose="020F0502020204030204" pitchFamily="34" charset="0"/>
              </a:rPr>
              <a:t>develop </a:t>
            </a:r>
            <a:r>
              <a:rPr lang="en-US" sz="2400" b="0" kern="0" dirty="0">
                <a:latin typeface="Calibri" panose="020F0502020204030204" pitchFamily="34" charset="0"/>
                <a:cs typeface="Calibri" panose="020F0502020204030204" pitchFamily="34" charset="0"/>
              </a:rPr>
              <a:t>a </a:t>
            </a:r>
            <a:r>
              <a:rPr lang="en-US" sz="2400" b="0" kern="0" dirty="0" smtClean="0">
                <a:latin typeface="Calibri" panose="020F0502020204030204" pitchFamily="34" charset="0"/>
                <a:cs typeface="Calibri" panose="020F0502020204030204" pitchFamily="34" charset="0"/>
              </a:rPr>
              <a:t>small scale test </a:t>
            </a:r>
            <a:r>
              <a:rPr lang="en-US" sz="2400" b="0" kern="0" dirty="0">
                <a:latin typeface="Calibri" panose="020F0502020204030204" pitchFamily="34" charset="0"/>
                <a:cs typeface="Calibri" panose="020F0502020204030204" pitchFamily="34" charset="0"/>
              </a:rPr>
              <a:t>apparatus</a:t>
            </a:r>
          </a:p>
        </p:txBody>
      </p:sp>
      <p:pic>
        <p:nvPicPr>
          <p:cNvPr id="3" name="Picture 2"/>
          <p:cNvPicPr>
            <a:picLocks noChangeAspect="1"/>
          </p:cNvPicPr>
          <p:nvPr/>
        </p:nvPicPr>
        <p:blipFill>
          <a:blip r:embed="rId3"/>
          <a:stretch>
            <a:fillRect/>
          </a:stretch>
        </p:blipFill>
        <p:spPr>
          <a:xfrm>
            <a:off x="6826515" y="3302028"/>
            <a:ext cx="3432345" cy="2572735"/>
          </a:xfrm>
          <a:prstGeom prst="rect">
            <a:avLst/>
          </a:prstGeom>
        </p:spPr>
      </p:pic>
    </p:spTree>
    <p:extLst>
      <p:ext uri="{BB962C8B-B14F-4D97-AF65-F5344CB8AC3E}">
        <p14:creationId xmlns:p14="http://schemas.microsoft.com/office/powerpoint/2010/main" val="1938654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24" y="334166"/>
            <a:ext cx="8229600" cy="334962"/>
          </a:xfrm>
        </p:spPr>
        <p:txBody>
          <a:bodyPr>
            <a:noAutofit/>
          </a:bodyPr>
          <a:lstStyle/>
          <a:p>
            <a:r>
              <a:rPr lang="en-US" dirty="0">
                <a:latin typeface="Calibri" panose="020F0502020204030204" pitchFamily="34" charset="0"/>
                <a:cs typeface="Calibri" panose="020F0502020204030204" pitchFamily="34" charset="0"/>
              </a:rPr>
              <a:t>Iterative Test Method Development</a:t>
            </a:r>
          </a:p>
        </p:txBody>
      </p:sp>
      <p:grpSp>
        <p:nvGrpSpPr>
          <p:cNvPr id="12" name="Group 11"/>
          <p:cNvGrpSpPr/>
          <p:nvPr/>
        </p:nvGrpSpPr>
        <p:grpSpPr>
          <a:xfrm>
            <a:off x="4678824" y="1281704"/>
            <a:ext cx="3155182" cy="4730713"/>
            <a:chOff x="-20548" y="1066800"/>
            <a:chExt cx="3155182" cy="4760121"/>
          </a:xfrm>
        </p:grpSpPr>
        <p:pic>
          <p:nvPicPr>
            <p:cNvPr id="6" name="Picture 2" descr="C:\Documents and Settings\Robert Ochs\My Documents\My Pictures\VRP\Picture 003.jpg"/>
            <p:cNvPicPr>
              <a:picLocks noChangeAspect="1" noChangeArrowheads="1"/>
            </p:cNvPicPr>
            <p:nvPr/>
          </p:nvPicPr>
          <p:blipFill rotWithShape="1">
            <a:blip r:embed="rId2">
              <a:extLst>
                <a:ext uri="{28A0092B-C50C-407E-A947-70E740481C1C}">
                  <a14:useLocalDpi xmlns:a14="http://schemas.microsoft.com/office/drawing/2010/main" val="0"/>
                </a:ext>
              </a:extLst>
            </a:blip>
            <a:srcRect t="4861" r="4447" b="9905"/>
            <a:stretch/>
          </p:blipFill>
          <p:spPr bwMode="auto">
            <a:xfrm>
              <a:off x="-20548" y="1066800"/>
              <a:ext cx="3155182" cy="245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0548" y="3518597"/>
              <a:ext cx="3155182"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Vertically mounted radiant panel heater identical to T/A panel</a:t>
              </a:r>
            </a:p>
            <a:p>
              <a:pPr marL="285750" indent="-285750">
                <a:buFont typeface="Arial" panose="020B0604020202020204" pitchFamily="34" charset="0"/>
                <a:buChar char="•"/>
              </a:pPr>
              <a:r>
                <a:rPr lang="en-US" sz="1600" dirty="0"/>
                <a:t>Vertically mounted sample, 12” x 24”</a:t>
              </a:r>
            </a:p>
            <a:p>
              <a:pPr marL="285750" indent="-285750">
                <a:buFont typeface="Arial" panose="020B0604020202020204" pitchFamily="34" charset="0"/>
                <a:buChar char="•"/>
              </a:pPr>
              <a:r>
                <a:rPr lang="en-US" sz="1600" dirty="0"/>
                <a:t>Same pilot torch from T/A test</a:t>
              </a:r>
            </a:p>
            <a:p>
              <a:pPr marL="285750" indent="-285750">
                <a:buFont typeface="Arial" panose="020B0604020202020204" pitchFamily="34" charset="0"/>
                <a:buChar char="•"/>
              </a:pPr>
              <a:r>
                <a:rPr lang="en-US" sz="1600" dirty="0"/>
                <a:t>Pilot too severe, non-uniform in this orientation</a:t>
              </a:r>
            </a:p>
            <a:p>
              <a:pPr marL="285750" indent="-285750">
                <a:buFont typeface="Arial" panose="020B0604020202020204" pitchFamily="34" charset="0"/>
                <a:buChar char="•"/>
              </a:pPr>
              <a:endParaRPr lang="en-US" sz="1600" dirty="0"/>
            </a:p>
          </p:txBody>
        </p:sp>
      </p:grpSp>
      <p:sp>
        <p:nvSpPr>
          <p:cNvPr id="14" name="TextBox 13"/>
          <p:cNvSpPr txBox="1"/>
          <p:nvPr/>
        </p:nvSpPr>
        <p:spPr>
          <a:xfrm>
            <a:off x="1178204" y="914027"/>
            <a:ext cx="2899255" cy="369332"/>
          </a:xfrm>
          <a:prstGeom prst="rect">
            <a:avLst/>
          </a:prstGeom>
          <a:noFill/>
        </p:spPr>
        <p:txBody>
          <a:bodyPr wrap="none" rtlCol="0">
            <a:spAutoFit/>
          </a:bodyPr>
          <a:lstStyle/>
          <a:p>
            <a:r>
              <a:rPr lang="en-US" dirty="0"/>
              <a:t>Modified T/A Insulation RP</a:t>
            </a:r>
          </a:p>
        </p:txBody>
      </p:sp>
      <p:sp>
        <p:nvSpPr>
          <p:cNvPr id="16" name="TextBox 15"/>
          <p:cNvSpPr txBox="1"/>
          <p:nvPr/>
        </p:nvSpPr>
        <p:spPr>
          <a:xfrm>
            <a:off x="5029123" y="861863"/>
            <a:ext cx="2454583" cy="369332"/>
          </a:xfrm>
          <a:prstGeom prst="rect">
            <a:avLst/>
          </a:prstGeom>
          <a:noFill/>
        </p:spPr>
        <p:txBody>
          <a:bodyPr wrap="none" rtlCol="0">
            <a:spAutoFit/>
          </a:bodyPr>
          <a:lstStyle/>
          <a:p>
            <a:r>
              <a:rPr lang="en-US" dirty="0"/>
              <a:t>Vertical Radiant Panel</a:t>
            </a:r>
          </a:p>
        </p:txBody>
      </p:sp>
      <p:sp>
        <p:nvSpPr>
          <p:cNvPr id="17" name="TextBox 16"/>
          <p:cNvSpPr txBox="1"/>
          <p:nvPr/>
        </p:nvSpPr>
        <p:spPr>
          <a:xfrm>
            <a:off x="8001000" y="912373"/>
            <a:ext cx="2667000" cy="646331"/>
          </a:xfrm>
          <a:prstGeom prst="rect">
            <a:avLst/>
          </a:prstGeom>
          <a:noFill/>
        </p:spPr>
        <p:txBody>
          <a:bodyPr wrap="square" rtlCol="0">
            <a:spAutoFit/>
          </a:bodyPr>
          <a:lstStyle/>
          <a:p>
            <a:pPr algn="ctr"/>
            <a:r>
              <a:rPr lang="en-US" dirty="0"/>
              <a:t>Vertical Radiant Furnace</a:t>
            </a:r>
          </a:p>
        </p:txBody>
      </p:sp>
      <p:grpSp>
        <p:nvGrpSpPr>
          <p:cNvPr id="19" name="Group 18"/>
          <p:cNvGrpSpPr/>
          <p:nvPr/>
        </p:nvGrpSpPr>
        <p:grpSpPr>
          <a:xfrm>
            <a:off x="867294" y="1281704"/>
            <a:ext cx="3304062" cy="3775237"/>
            <a:chOff x="0" y="1034978"/>
            <a:chExt cx="3304062" cy="3775237"/>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l="948" r="3632" b="8131"/>
            <a:stretch>
              <a:fillRect/>
            </a:stretch>
          </p:blipFill>
          <p:spPr bwMode="auto">
            <a:xfrm>
              <a:off x="0" y="1034978"/>
              <a:ext cx="3193539" cy="24517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1323" y="3486776"/>
              <a:ext cx="3212739"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a:t>Large sample size</a:t>
              </a:r>
            </a:p>
            <a:p>
              <a:pPr marL="285750" indent="-285750">
                <a:buFont typeface="Arial" panose="020B0604020202020204" pitchFamily="34" charset="0"/>
                <a:buChar char="•"/>
              </a:pPr>
              <a:r>
                <a:rPr lang="en-US" sz="1600" dirty="0"/>
                <a:t>Sample parallel to RP in order</a:t>
              </a:r>
              <a:br>
                <a:rPr lang="en-US" sz="1600" dirty="0"/>
              </a:br>
              <a:r>
                <a:rPr lang="en-US" sz="1600" dirty="0"/>
                <a:t>to get more severe condition</a:t>
              </a:r>
            </a:p>
            <a:p>
              <a:pPr marL="285750" indent="-285750">
                <a:buFont typeface="Arial" panose="020B0604020202020204" pitchFamily="34" charset="0"/>
                <a:buChar char="•"/>
              </a:pPr>
              <a:r>
                <a:rPr lang="en-US" sz="1600" dirty="0"/>
                <a:t>Pre-heat time required to </a:t>
              </a:r>
              <a:br>
                <a:rPr lang="en-US" sz="1600" dirty="0"/>
              </a:br>
              <a:r>
                <a:rPr lang="en-US" sz="1600" dirty="0"/>
                <a:t>correlate results to foam block</a:t>
              </a:r>
            </a:p>
          </p:txBody>
        </p:sp>
      </p:grpSp>
      <p:grpSp>
        <p:nvGrpSpPr>
          <p:cNvPr id="20" name="Group 19"/>
          <p:cNvGrpSpPr/>
          <p:nvPr/>
        </p:nvGrpSpPr>
        <p:grpSpPr>
          <a:xfrm>
            <a:off x="8039100" y="1281705"/>
            <a:ext cx="2867198" cy="4747172"/>
            <a:chOff x="6515100" y="1281705"/>
            <a:chExt cx="2628900" cy="4807388"/>
          </a:xfrm>
        </p:grpSpPr>
        <p:sp>
          <p:nvSpPr>
            <p:cNvPr id="9" name="TextBox 8"/>
            <p:cNvSpPr txBox="1"/>
            <p:nvPr/>
          </p:nvSpPr>
          <p:spPr>
            <a:xfrm>
              <a:off x="6605279" y="3751489"/>
              <a:ext cx="2534864" cy="2337604"/>
            </a:xfrm>
            <a:prstGeom prst="rect">
              <a:avLst/>
            </a:prstGeom>
            <a:noFill/>
          </p:spPr>
          <p:txBody>
            <a:bodyPr wrap="square" rtlCol="0">
              <a:spAutoFit/>
            </a:bodyPr>
            <a:lstStyle/>
            <a:p>
              <a:pPr marL="285750" indent="-285750">
                <a:buFont typeface="Arial" panose="020B0604020202020204" pitchFamily="34" charset="0"/>
                <a:buChar char="•"/>
              </a:pPr>
              <a:r>
                <a:rPr lang="en-US" sz="1200" dirty="0"/>
                <a:t>Replaced radiant panel with modified NBS coil furnace</a:t>
              </a:r>
            </a:p>
            <a:p>
              <a:pPr marL="285750" indent="-285750">
                <a:buFont typeface="Arial" panose="020B0604020202020204" pitchFamily="34" charset="0"/>
                <a:buChar char="•"/>
              </a:pPr>
              <a:r>
                <a:rPr lang="en-US" sz="1200" dirty="0"/>
                <a:t>Replaced pilot torch with uni-directional multi-flamelet pilot similar to NBS smoke chamber</a:t>
              </a:r>
            </a:p>
            <a:p>
              <a:pPr marL="285750" indent="-285750">
                <a:buFont typeface="Arial" panose="020B0604020202020204" pitchFamily="34" charset="0"/>
                <a:buChar char="•"/>
              </a:pPr>
              <a:r>
                <a:rPr lang="en-US" sz="1200" dirty="0"/>
                <a:t>Monitoring and control of furnace Voltage, Current</a:t>
              </a:r>
            </a:p>
            <a:p>
              <a:pPr marL="285750" indent="-285750">
                <a:buFont typeface="Arial" panose="020B0604020202020204" pitchFamily="34" charset="0"/>
                <a:buChar char="•"/>
              </a:pPr>
              <a:r>
                <a:rPr lang="en-US" sz="1200" dirty="0"/>
                <a:t>Enclosed chamber, added hood</a:t>
              </a:r>
            </a:p>
            <a:p>
              <a:pPr marL="285750" indent="-285750">
                <a:buFont typeface="Arial" panose="020B0604020202020204" pitchFamily="34" charset="0"/>
                <a:buChar char="•"/>
              </a:pPr>
              <a:r>
                <a:rPr lang="en-US" sz="1200" dirty="0"/>
                <a:t>Reduced sample size to 6”x12”</a:t>
              </a:r>
            </a:p>
            <a:p>
              <a:pPr marL="285750"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pic>
          <p:nvPicPr>
            <p:cNvPr id="1027" name="Picture 3" descr="C:\Documents and Settings\Robert Ochs\My Documents\My Pictures\VRP\Picture 0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95" r="6688"/>
            <a:stretch/>
          </p:blipFill>
          <p:spPr bwMode="auto">
            <a:xfrm>
              <a:off x="6515100" y="1281705"/>
              <a:ext cx="2628900" cy="24517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845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4361" t="32273"/>
          <a:stretch/>
        </p:blipFill>
        <p:spPr>
          <a:xfrm>
            <a:off x="686518" y="1945178"/>
            <a:ext cx="4196862" cy="3906929"/>
          </a:xfrm>
          <a:prstGeom prst="rect">
            <a:avLst/>
          </a:prstGeom>
        </p:spPr>
      </p:pic>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Basic Components of the Test</a:t>
            </a:r>
            <a:endParaRPr lang="en-US" dirty="0">
              <a:latin typeface="Calibri" panose="020F0502020204030204" pitchFamily="34" charset="0"/>
              <a:cs typeface="Calibri" panose="020F0502020204030204" pitchFamily="34" charset="0"/>
            </a:endParaRPr>
          </a:p>
        </p:txBody>
      </p:sp>
      <p:sp>
        <p:nvSpPr>
          <p:cNvPr id="7" name="Content Placeholder 6"/>
          <p:cNvSpPr>
            <a:spLocks noGrp="1"/>
          </p:cNvSpPr>
          <p:nvPr>
            <p:ph sz="half" idx="2"/>
          </p:nvPr>
        </p:nvSpPr>
        <p:spPr>
          <a:xfrm>
            <a:off x="5145578" y="1156426"/>
            <a:ext cx="6417426" cy="4945063"/>
          </a:xfrm>
        </p:spPr>
        <p:txBody>
          <a:bodyPr/>
          <a:lstStyle/>
          <a:p>
            <a:r>
              <a:rPr lang="en-US" sz="2200" b="0" dirty="0" smtClean="0">
                <a:latin typeface="Calibri" panose="020F0502020204030204" pitchFamily="34" charset="0"/>
                <a:cs typeface="Calibri" panose="020F0502020204030204" pitchFamily="34" charset="0"/>
              </a:rPr>
              <a:t>An electric coil radiant heater is mounted vertically and opposite a 6-inch by 12-inch sample</a:t>
            </a:r>
          </a:p>
          <a:p>
            <a:r>
              <a:rPr lang="en-US" sz="2200" b="0" dirty="0" smtClean="0">
                <a:latin typeface="Calibri" panose="020F0502020204030204" pitchFamily="34" charset="0"/>
                <a:cs typeface="Calibri" panose="020F0502020204030204" pitchFamily="34" charset="0"/>
              </a:rPr>
              <a:t>A methane/air ribbon burner impinges on the lower portion of the test sample, initiating material combustion while continuously exposed to the radiant heat flux from the heater</a:t>
            </a:r>
          </a:p>
          <a:p>
            <a:r>
              <a:rPr lang="en-US" sz="2200" b="0" dirty="0" smtClean="0">
                <a:latin typeface="Calibri" panose="020F0502020204030204" pitchFamily="34" charset="0"/>
                <a:cs typeface="Calibri" panose="020F0502020204030204" pitchFamily="34" charset="0"/>
              </a:rPr>
              <a:t>The burner flame is translated away from the test sample at a pre-determined time (currently 30 seconds)</a:t>
            </a:r>
          </a:p>
          <a:p>
            <a:r>
              <a:rPr lang="en-US" sz="2200" b="0" dirty="0" smtClean="0">
                <a:latin typeface="Calibri" panose="020F0502020204030204" pitchFamily="34" charset="0"/>
                <a:cs typeface="Calibri" panose="020F0502020204030204" pitchFamily="34" charset="0"/>
              </a:rPr>
              <a:t>The test is allowed to continue until all material combustion has ceased</a:t>
            </a:r>
          </a:p>
          <a:p>
            <a:r>
              <a:rPr lang="en-US" sz="2200" b="0" dirty="0" smtClean="0">
                <a:latin typeface="Calibri" panose="020F0502020204030204" pitchFamily="34" charset="0"/>
                <a:cs typeface="Calibri" panose="020F0502020204030204" pitchFamily="34" charset="0"/>
              </a:rPr>
              <a:t>The sample is then removed from the test frame and a post test burn length measurement is made</a:t>
            </a:r>
          </a:p>
        </p:txBody>
      </p:sp>
      <p:sp>
        <p:nvSpPr>
          <p:cNvPr id="12" name="TextBox 11"/>
          <p:cNvSpPr txBox="1"/>
          <p:nvPr/>
        </p:nvSpPr>
        <p:spPr bwMode="auto">
          <a:xfrm>
            <a:off x="3085409" y="3120934"/>
            <a:ext cx="12860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chemeClr val="bg2"/>
                </a:solidFill>
              </a:rPr>
              <a:t>Radiant Heater</a:t>
            </a:r>
            <a:endParaRPr lang="en-US" sz="1200" b="1" dirty="0">
              <a:solidFill>
                <a:schemeClr val="bg2"/>
              </a:solidFill>
            </a:endParaRPr>
          </a:p>
        </p:txBody>
      </p:sp>
      <p:sp>
        <p:nvSpPr>
          <p:cNvPr id="13" name="TextBox 12"/>
          <p:cNvSpPr txBox="1"/>
          <p:nvPr/>
        </p:nvSpPr>
        <p:spPr bwMode="auto">
          <a:xfrm>
            <a:off x="1801784" y="1945178"/>
            <a:ext cx="1354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chemeClr val="bg2"/>
                </a:solidFill>
              </a:rPr>
              <a:t>Test</a:t>
            </a:r>
          </a:p>
          <a:p>
            <a:pPr>
              <a:buFontTx/>
              <a:buNone/>
            </a:pPr>
            <a:r>
              <a:rPr lang="en-US" sz="1200" b="1" dirty="0" smtClean="0">
                <a:solidFill>
                  <a:schemeClr val="bg2"/>
                </a:solidFill>
              </a:rPr>
              <a:t>Sample</a:t>
            </a:r>
            <a:endParaRPr lang="en-US" sz="1200" b="1" dirty="0">
              <a:solidFill>
                <a:schemeClr val="bg2"/>
              </a:solidFill>
            </a:endParaRPr>
          </a:p>
        </p:txBody>
      </p:sp>
      <p:sp>
        <p:nvSpPr>
          <p:cNvPr id="14" name="TextBox 13"/>
          <p:cNvSpPr txBox="1"/>
          <p:nvPr/>
        </p:nvSpPr>
        <p:spPr bwMode="auto">
          <a:xfrm>
            <a:off x="1460961" y="4705002"/>
            <a:ext cx="8508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chemeClr val="bg2"/>
                </a:solidFill>
              </a:rPr>
              <a:t>Ribbon Burner</a:t>
            </a:r>
            <a:endParaRPr lang="en-US" sz="1200" b="1" dirty="0">
              <a:solidFill>
                <a:schemeClr val="bg2"/>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969245" y="3512210"/>
            <a:ext cx="576795" cy="84348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 b="8081"/>
          <a:stretch/>
        </p:blipFill>
        <p:spPr>
          <a:xfrm rot="16200000">
            <a:off x="1435502" y="4134541"/>
            <a:ext cx="385762" cy="354589"/>
          </a:xfrm>
          <a:prstGeom prst="rect">
            <a:avLst/>
          </a:prstGeom>
        </p:spPr>
      </p:pic>
    </p:spTree>
    <p:extLst>
      <p:ext uri="{BB962C8B-B14F-4D97-AF65-F5344CB8AC3E}">
        <p14:creationId xmlns:p14="http://schemas.microsoft.com/office/powerpoint/2010/main" val="2365928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Ribbon Burner Comparison</a:t>
            </a:r>
            <a:endParaRPr lang="en-US" sz="2800" dirty="0">
              <a:latin typeface="Calibri" panose="020F0502020204030204" pitchFamily="34" charset="0"/>
              <a:cs typeface="Calibri" panose="020F0502020204030204" pitchFamily="34" charset="0"/>
            </a:endParaRPr>
          </a:p>
        </p:txBody>
      </p:sp>
      <p:pic>
        <p:nvPicPr>
          <p:cNvPr id="13" name="Content Placeholder 1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89807" y="1940707"/>
            <a:ext cx="3573231" cy="3200400"/>
          </a:xfrm>
        </p:spPr>
      </p:pic>
      <p:pic>
        <p:nvPicPr>
          <p:cNvPr id="14" name="Content Placeholder 1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22374" y="1949076"/>
            <a:ext cx="3592846" cy="3200400"/>
          </a:xfrm>
        </p:spPr>
      </p:pic>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sp>
        <p:nvSpPr>
          <p:cNvPr id="3" name="TextBox 2"/>
          <p:cNvSpPr txBox="1"/>
          <p:nvPr/>
        </p:nvSpPr>
        <p:spPr bwMode="auto">
          <a:xfrm>
            <a:off x="2523515" y="1368593"/>
            <a:ext cx="21820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None/>
            </a:pPr>
            <a:r>
              <a:rPr lang="en-US" b="1" dirty="0">
                <a:latin typeface="Calibri" panose="020F0502020204030204" pitchFamily="34" charset="0"/>
                <a:cs typeface="Calibri" panose="020F0502020204030204" pitchFamily="34" charset="0"/>
              </a:rPr>
              <a:t>Gen 1 Ribbon Burner</a:t>
            </a:r>
          </a:p>
        </p:txBody>
      </p:sp>
      <p:sp>
        <p:nvSpPr>
          <p:cNvPr id="5" name="TextBox 4"/>
          <p:cNvSpPr txBox="1"/>
          <p:nvPr/>
        </p:nvSpPr>
        <p:spPr bwMode="auto">
          <a:xfrm>
            <a:off x="7448550" y="1368593"/>
            <a:ext cx="15263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None/>
            </a:pPr>
            <a:r>
              <a:rPr lang="en-US" b="1" dirty="0">
                <a:latin typeface="Calibri" panose="020F0502020204030204" pitchFamily="34" charset="0"/>
                <a:cs typeface="Calibri" panose="020F0502020204030204" pitchFamily="34" charset="0"/>
              </a:rPr>
              <a:t>Marlin Burner</a:t>
            </a:r>
          </a:p>
        </p:txBody>
      </p:sp>
    </p:spTree>
    <p:extLst>
      <p:ext uri="{BB962C8B-B14F-4D97-AF65-F5344CB8AC3E}">
        <p14:creationId xmlns:p14="http://schemas.microsoft.com/office/powerpoint/2010/main" val="4189256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Fuel </a:t>
            </a:r>
            <a:r>
              <a:rPr lang="en-US" sz="2800" dirty="0">
                <a:latin typeface="Calibri" panose="020F0502020204030204" pitchFamily="34" charset="0"/>
                <a:cs typeface="Calibri" panose="020F0502020204030204" pitchFamily="34" charset="0"/>
              </a:rPr>
              <a:t>Comparison</a:t>
            </a:r>
          </a:p>
        </p:txBody>
      </p:sp>
      <p:pic>
        <p:nvPicPr>
          <p:cNvPr id="7" name="Content Placeholder 6"/>
          <p:cNvPicPr>
            <a:picLocks noGrp="1" noChangeAspect="1"/>
          </p:cNvPicPr>
          <p:nvPr>
            <p:ph sz="half" idx="1"/>
          </p:nvPr>
        </p:nvPicPr>
        <p:blipFill rotWithShape="1">
          <a:blip r:embed="rId2"/>
          <a:srcRect t="27655" b="5376"/>
          <a:stretch/>
        </p:blipFill>
        <p:spPr>
          <a:xfrm>
            <a:off x="2429365" y="2130930"/>
            <a:ext cx="3292042" cy="2940628"/>
          </a:xfrm>
          <a:prstGeom prst="rect">
            <a:avLst/>
          </a:prstGeom>
        </p:spPr>
      </p:pic>
      <p:pic>
        <p:nvPicPr>
          <p:cNvPr id="8" name="Content Placeholder 7"/>
          <p:cNvPicPr>
            <a:picLocks noGrp="1" noChangeAspect="1"/>
          </p:cNvPicPr>
          <p:nvPr>
            <p:ph sz="half" idx="2"/>
          </p:nvPr>
        </p:nvPicPr>
        <p:blipFill rotWithShape="1">
          <a:blip r:embed="rId3"/>
          <a:srcRect t="27654" b="5614"/>
          <a:stretch/>
        </p:blipFill>
        <p:spPr>
          <a:xfrm>
            <a:off x="6535924" y="2141321"/>
            <a:ext cx="3292042" cy="2930237"/>
          </a:xfrm>
          <a:prstGeom prst="rect">
            <a:avLst/>
          </a:prstGeom>
        </p:spPr>
      </p:pic>
      <p:sp>
        <p:nvSpPr>
          <p:cNvPr id="4" name="Slide Number Placeholder 3"/>
          <p:cNvSpPr>
            <a:spLocks noGrp="1"/>
          </p:cNvSpPr>
          <p:nvPr>
            <p:ph type="sldNum" sz="quarter" idx="12"/>
          </p:nvPr>
        </p:nvSpPr>
        <p:spPr>
          <a:xfrm>
            <a:off x="9590088" y="6248400"/>
            <a:ext cx="1077912" cy="457200"/>
          </a:xfrm>
        </p:spPr>
        <p:txBody>
          <a:bodyPr/>
          <a:lstStyle/>
          <a:p>
            <a:fld id="{74438B1A-AF1B-4C8B-993E-1BADE62A2451}" type="slidenum">
              <a:rPr lang="en-US" smtClean="0"/>
              <a:pPr/>
              <a:t>8</a:t>
            </a:fld>
            <a:endParaRPr lang="en-US" dirty="0"/>
          </a:p>
        </p:txBody>
      </p:sp>
      <p:sp>
        <p:nvSpPr>
          <p:cNvPr id="9" name="TextBox 8"/>
          <p:cNvSpPr txBox="1"/>
          <p:nvPr/>
        </p:nvSpPr>
        <p:spPr bwMode="auto">
          <a:xfrm>
            <a:off x="3394476" y="1315969"/>
            <a:ext cx="1079206" cy="400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2000" b="1" dirty="0">
                <a:latin typeface="Calibri" panose="020F0502020204030204" pitchFamily="34" charset="0"/>
                <a:cs typeface="Calibri" panose="020F0502020204030204" pitchFamily="34" charset="0"/>
              </a:rPr>
              <a:t>Propane</a:t>
            </a:r>
          </a:p>
        </p:txBody>
      </p:sp>
      <p:sp>
        <p:nvSpPr>
          <p:cNvPr id="10" name="TextBox 9"/>
          <p:cNvSpPr txBox="1"/>
          <p:nvPr/>
        </p:nvSpPr>
        <p:spPr bwMode="auto">
          <a:xfrm>
            <a:off x="7502937" y="1315969"/>
            <a:ext cx="1157561" cy="400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2000" b="1" dirty="0">
                <a:latin typeface="Calibri" panose="020F0502020204030204" pitchFamily="34" charset="0"/>
                <a:cs typeface="Calibri" panose="020F0502020204030204" pitchFamily="34" charset="0"/>
              </a:rPr>
              <a:t>Methane</a:t>
            </a:r>
          </a:p>
        </p:txBody>
      </p:sp>
    </p:spTree>
    <p:extLst>
      <p:ext uri="{BB962C8B-B14F-4D97-AF65-F5344CB8AC3E}">
        <p14:creationId xmlns:p14="http://schemas.microsoft.com/office/powerpoint/2010/main" val="2844377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rotWithShape="1">
          <a:blip r:embed="rId2"/>
          <a:srcRect t="27655" b="5376"/>
          <a:stretch/>
        </p:blipFill>
        <p:spPr>
          <a:xfrm>
            <a:off x="2429365" y="2130930"/>
            <a:ext cx="3292042" cy="2940628"/>
          </a:xfrm>
          <a:prstGeom prst="rect">
            <a:avLst/>
          </a:prstGeom>
        </p:spPr>
      </p:pic>
      <p:pic>
        <p:nvPicPr>
          <p:cNvPr id="8" name="Content Placeholder 7"/>
          <p:cNvPicPr>
            <a:picLocks noGrp="1" noChangeAspect="1"/>
          </p:cNvPicPr>
          <p:nvPr>
            <p:ph sz="half" idx="2"/>
          </p:nvPr>
        </p:nvPicPr>
        <p:blipFill rotWithShape="1">
          <a:blip r:embed="rId3"/>
          <a:srcRect t="27654" b="5614"/>
          <a:stretch/>
        </p:blipFill>
        <p:spPr>
          <a:xfrm>
            <a:off x="6535924" y="2141321"/>
            <a:ext cx="3292042" cy="2930237"/>
          </a:xfrm>
          <a:prstGeom prst="rect">
            <a:avLst/>
          </a:prstGeom>
        </p:spPr>
      </p:pic>
      <p:sp>
        <p:nvSpPr>
          <p:cNvPr id="4" name="Slide Number Placeholder 3"/>
          <p:cNvSpPr>
            <a:spLocks noGrp="1"/>
          </p:cNvSpPr>
          <p:nvPr>
            <p:ph type="sldNum" sz="quarter" idx="12"/>
          </p:nvPr>
        </p:nvSpPr>
        <p:spPr>
          <a:xfrm>
            <a:off x="9590088" y="6248400"/>
            <a:ext cx="1077912" cy="457200"/>
          </a:xfrm>
        </p:spPr>
        <p:txBody>
          <a:bodyPr/>
          <a:lstStyle/>
          <a:p>
            <a:fld id="{74438B1A-AF1B-4C8B-993E-1BADE62A2451}" type="slidenum">
              <a:rPr lang="en-US" smtClean="0"/>
              <a:pPr/>
              <a:t>9</a:t>
            </a:fld>
            <a:endParaRPr lang="en-US" dirty="0"/>
          </a:p>
        </p:txBody>
      </p:sp>
      <p:sp>
        <p:nvSpPr>
          <p:cNvPr id="9" name="TextBox 8"/>
          <p:cNvSpPr txBox="1"/>
          <p:nvPr/>
        </p:nvSpPr>
        <p:spPr bwMode="auto">
          <a:xfrm>
            <a:off x="3394476" y="1315969"/>
            <a:ext cx="1079206" cy="400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2000" b="1" dirty="0">
                <a:latin typeface="Calibri" panose="020F0502020204030204" pitchFamily="34" charset="0"/>
                <a:cs typeface="Calibri" panose="020F0502020204030204" pitchFamily="34" charset="0"/>
              </a:rPr>
              <a:t>Propane</a:t>
            </a:r>
          </a:p>
        </p:txBody>
      </p:sp>
      <p:sp>
        <p:nvSpPr>
          <p:cNvPr id="10" name="TextBox 9"/>
          <p:cNvSpPr txBox="1"/>
          <p:nvPr/>
        </p:nvSpPr>
        <p:spPr bwMode="auto">
          <a:xfrm>
            <a:off x="7511248" y="1315969"/>
            <a:ext cx="1157561" cy="400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2000" b="1" dirty="0">
                <a:latin typeface="Calibri" panose="020F0502020204030204" pitchFamily="34" charset="0"/>
                <a:cs typeface="Calibri" panose="020F0502020204030204" pitchFamily="34" charset="0"/>
              </a:rPr>
              <a:t>Methane</a:t>
            </a:r>
          </a:p>
        </p:txBody>
      </p:sp>
      <p:sp>
        <p:nvSpPr>
          <p:cNvPr id="5" name="Heart 4"/>
          <p:cNvSpPr/>
          <p:nvPr/>
        </p:nvSpPr>
        <p:spPr bwMode="auto">
          <a:xfrm>
            <a:off x="7379290" y="1046965"/>
            <a:ext cx="1421475" cy="991088"/>
          </a:xfrm>
          <a:prstGeom prst="hear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Title 1"/>
          <p:cNvSpPr>
            <a:spLocks noGrp="1"/>
          </p:cNvSpPr>
          <p:nvPr>
            <p:ph type="title"/>
          </p:nvPr>
        </p:nvSpPr>
        <p:spPr>
          <a:xfrm>
            <a:off x="571500" y="344488"/>
            <a:ext cx="11296651" cy="609600"/>
          </a:xfrm>
        </p:spPr>
        <p:txBody>
          <a:bodyPr/>
          <a:lstStyle/>
          <a:p>
            <a:r>
              <a:rPr lang="en-US" dirty="0" smtClean="0">
                <a:latin typeface="Calibri" panose="020F0502020204030204" pitchFamily="34" charset="0"/>
                <a:cs typeface="Calibri" panose="020F0502020204030204" pitchFamily="34" charset="0"/>
              </a:rPr>
              <a:t>Development of Test</a:t>
            </a:r>
            <a:br>
              <a:rPr lang="en-US"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Fuel </a:t>
            </a:r>
            <a:r>
              <a:rPr lang="en-US" sz="2800" dirty="0">
                <a:latin typeface="Calibri" panose="020F0502020204030204" pitchFamily="34" charset="0"/>
                <a:cs typeface="Calibri" panose="020F0502020204030204" pitchFamily="34" charset="0"/>
              </a:rPr>
              <a:t>Comparison</a:t>
            </a:r>
          </a:p>
        </p:txBody>
      </p:sp>
    </p:spTree>
    <p:extLst>
      <p:ext uri="{BB962C8B-B14F-4D97-AF65-F5344CB8AC3E}">
        <p14:creationId xmlns:p14="http://schemas.microsoft.com/office/powerpoint/2010/main" val="3297104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VFP Task Group 2019</Template>
  <TotalTime>2870</TotalTime>
  <Words>1174</Words>
  <Application>Microsoft Office PowerPoint</Application>
  <PresentationFormat>Widescreen</PresentationFormat>
  <Paragraphs>190</Paragraphs>
  <Slides>27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Helvetica Neue Medium</vt:lpstr>
      <vt:lpstr>1_Custom Design</vt:lpstr>
      <vt:lpstr>2_Custom Design</vt:lpstr>
      <vt:lpstr>Vertical Flame Propagation (VFP)</vt:lpstr>
      <vt:lpstr>Test Development Background</vt:lpstr>
      <vt:lpstr>Objectives</vt:lpstr>
      <vt:lpstr>Development of New Flammability Test</vt:lpstr>
      <vt:lpstr>Iterative Test Method Development</vt:lpstr>
      <vt:lpstr>Basic Components of the Test</vt:lpstr>
      <vt:lpstr>Development of Test Ribbon Burner Comparison</vt:lpstr>
      <vt:lpstr>Development of Test Fuel Comparison</vt:lpstr>
      <vt:lpstr>Development of Test Fuel Comparison</vt:lpstr>
      <vt:lpstr>Development of Test Mass Flow Control</vt:lpstr>
      <vt:lpstr>Development of Test Heat Flux Comparison with Varying Heaters</vt:lpstr>
      <vt:lpstr>Heater vs No Heater Testing</vt:lpstr>
      <vt:lpstr>VFP Commercial Units</vt:lpstr>
      <vt:lpstr>Building a Heater with Industry</vt:lpstr>
      <vt:lpstr>Development of Test Wiring</vt:lpstr>
      <vt:lpstr>Development of Test Wire Sample Holders</vt:lpstr>
      <vt:lpstr>Development of Test Wiring – 5 Wire vs 3 Wire Test</vt:lpstr>
      <vt:lpstr>Measuring Burn Length in Wires</vt:lpstr>
      <vt:lpstr>Comparing New Test to Bunsen Burner Test</vt:lpstr>
      <vt:lpstr>Sleeving Appropriate Method to Test?</vt:lpstr>
      <vt:lpstr>Ducting</vt:lpstr>
      <vt:lpstr>Testing Round Ducts</vt:lpstr>
      <vt:lpstr>Flat vs Round Duct Testing</vt:lpstr>
      <vt:lpstr>Flat vs Round Duct Testing</vt:lpstr>
      <vt:lpstr>Comparison of Different Diameter Tubes</vt:lpstr>
      <vt:lpstr>Comparison of Different Diameter Tubes</vt:lpstr>
      <vt:lpstr>Comments or Questions?</vt:lpstr>
    </vt:vector>
  </TitlesOfParts>
  <Company>FAA Fire Safety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Vertical Flame Propagation (VFP)</dc:title>
  <dc:creator>Tina Emami</dc:creator>
  <cp:lastModifiedBy>Emami, Tina (FAA)</cp:lastModifiedBy>
  <cp:revision>93</cp:revision>
  <dcterms:created xsi:type="dcterms:W3CDTF">2019-08-30T13:43:52Z</dcterms:created>
  <dcterms:modified xsi:type="dcterms:W3CDTF">2019-10-23T15:23:22Z</dcterms:modified>
</cp:coreProperties>
</file>